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90" r:id="rId3"/>
    <p:sldId id="301" r:id="rId4"/>
    <p:sldId id="279" r:id="rId5"/>
    <p:sldId id="273" r:id="rId6"/>
    <p:sldId id="262" r:id="rId7"/>
    <p:sldId id="264" r:id="rId8"/>
    <p:sldId id="291" r:id="rId9"/>
    <p:sldId id="302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99FF"/>
    <a:srgbClr val="66FF33"/>
    <a:srgbClr val="FFFF99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05" autoAdjust="0"/>
  </p:normalViewPr>
  <p:slideViewPr>
    <p:cSldViewPr>
      <p:cViewPr varScale="1">
        <p:scale>
          <a:sx n="66" d="100"/>
          <a:sy n="66" d="100"/>
        </p:scale>
        <p:origin x="-5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576E1F-83F7-4A0E-AC5E-5430267C63AF}" type="datetimeFigureOut">
              <a:rPr lang="en-US"/>
              <a:pPr>
                <a:defRPr/>
              </a:pPr>
              <a:t>7/30/2010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709F9F-8579-474F-BF5E-5CE09E957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3083-0569-47BB-95D2-0E4BC3B84D63}" type="datetimeFigureOut">
              <a:rPr lang="en-US"/>
              <a:pPr>
                <a:defRPr/>
              </a:pPr>
              <a:t>7/30/2010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57DF-CC2D-44C1-B7D5-F6B95A58E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667B-B25F-4B5A-9715-8BFDD10FA07A}" type="datetimeFigureOut">
              <a:rPr lang="en-US"/>
              <a:pPr>
                <a:defRPr/>
              </a:pPr>
              <a:t>7/30/2010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B4CE-F005-40EE-B0FD-9D9CFCC19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0989-B0B0-4F07-A252-9713173E0BE2}" type="datetimeFigureOut">
              <a:rPr lang="en-US"/>
              <a:pPr>
                <a:defRPr/>
              </a:pPr>
              <a:t>7/30/2010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23F3-CAAD-40BF-B9FC-FADDFCA44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054B-EC4A-4A02-BC26-C2AC544B3630}" type="datetimeFigureOut">
              <a:rPr lang="en-US"/>
              <a:pPr>
                <a:defRPr/>
              </a:pPr>
              <a:t>7/30/2010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59C9-A75C-43CD-961B-F3CA78CB5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409D-1614-4D47-B329-2E65FEC9B4F3}" type="datetimeFigureOut">
              <a:rPr lang="en-US"/>
              <a:pPr>
                <a:defRPr/>
              </a:pPr>
              <a:t>7/30/2010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76CF-634B-430E-B99E-61281C4DA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EB3D-441E-491D-97BC-660CEA1BBADA}" type="datetimeFigureOut">
              <a:rPr lang="en-US"/>
              <a:pPr>
                <a:defRPr/>
              </a:pPr>
              <a:t>7/30/2010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E8D1-5986-4CEC-A596-401C50CCA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F8FD-0F6F-4D4A-B7E2-979BF98892BF}" type="datetimeFigureOut">
              <a:rPr lang="en-US"/>
              <a:pPr>
                <a:defRPr/>
              </a:pPr>
              <a:t>7/30/2010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17C65-DBEE-4B60-912F-D1DDBC8DB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EC28-ACA8-4F2C-B85C-5998850E31FB}" type="datetimeFigureOut">
              <a:rPr lang="en-US"/>
              <a:pPr>
                <a:defRPr/>
              </a:pPr>
              <a:t>7/30/2010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D5B1-75B4-4CFA-912D-E35A9A45B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7ECD-D61A-44B6-8DA6-FF82DF4D0E64}" type="datetimeFigureOut">
              <a:rPr lang="en-US"/>
              <a:pPr>
                <a:defRPr/>
              </a:pPr>
              <a:t>7/30/2010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2383-2128-4179-9C88-802041C61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852F-D42A-4E5E-BF41-F26933139157}" type="datetimeFigureOut">
              <a:rPr lang="en-US"/>
              <a:pPr>
                <a:defRPr/>
              </a:pPr>
              <a:t>7/30/2010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5D0D-FADC-443B-B324-1EBD4A0B6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A892B-7B90-4B81-8518-758456B863F6}" type="datetimeFigureOut">
              <a:rPr lang="en-US"/>
              <a:pPr>
                <a:defRPr/>
              </a:pPr>
              <a:t>7/30/2010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B8A4-FF49-4959-956A-28D45E291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C10D70-286A-448A-A4C4-C58AC3CE2374}" type="datetimeFigureOut">
              <a:rPr lang="en-US"/>
              <a:pPr>
                <a:defRPr/>
              </a:pPr>
              <a:t>7/30/2010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2CD40F-4714-47D9-BACA-715667196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EAT drp prtch home 2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4800" b="1" dirty="0" smtClean="0"/>
              <a:t>	</a:t>
            </a:r>
            <a:r>
              <a:rPr lang="en-US" sz="4400" b="1" dirty="0" smtClean="0">
                <a:latin typeface="Verdana" pitchFamily="34" charset="0"/>
              </a:rPr>
              <a:t>SEAT </a:t>
            </a:r>
            <a:r>
              <a:rPr lang="en-US" sz="4400" b="1" dirty="0">
                <a:latin typeface="Verdana" pitchFamily="34" charset="0"/>
              </a:rPr>
              <a:t>Drop Evaluation </a:t>
            </a:r>
            <a:endParaRPr lang="en-US" sz="4400" b="1" dirty="0" smtClean="0">
              <a:latin typeface="Verdana" pitchFamily="34" charset="0"/>
            </a:endParaRPr>
          </a:p>
          <a:p>
            <a:r>
              <a:rPr lang="en-US" sz="4400" b="1" dirty="0">
                <a:latin typeface="Verdana" pitchFamily="34" charset="0"/>
              </a:rPr>
              <a:t>	</a:t>
            </a:r>
            <a:r>
              <a:rPr lang="en-US" sz="4400" b="1" dirty="0" smtClean="0">
                <a:latin typeface="Verdana" pitchFamily="34" charset="0"/>
              </a:rPr>
              <a:t>	and </a:t>
            </a:r>
            <a:r>
              <a:rPr lang="en-US" sz="4400" b="1" dirty="0">
                <a:latin typeface="Verdana" pitchFamily="34" charset="0"/>
              </a:rPr>
              <a:t>Feedback</a:t>
            </a:r>
          </a:p>
          <a:p>
            <a:pPr algn="ctr"/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667000" y="5105400"/>
            <a:ext cx="61975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  <a:latin typeface="Verdana" pitchFamily="34" charset="0"/>
              </a:rPr>
              <a:t>A Briefing for Ground Firefighters</a:t>
            </a:r>
          </a:p>
          <a:p>
            <a:endParaRPr lang="en-US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T d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981200"/>
          </a:xfrm>
        </p:spPr>
        <p:txBody>
          <a:bodyPr/>
          <a:lstStyle/>
          <a:p>
            <a:pPr algn="l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Objective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Employ standard criteria and terminology to evaluate and provide feedback on SEAT drops.</a:t>
            </a:r>
            <a:r>
              <a:rPr lang="en-US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 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8 Road SEAT 182.jpg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2971800" y="2819400"/>
            <a:ext cx="396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144294" y="4685506"/>
            <a:ext cx="40370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7086600" y="4038600"/>
            <a:ext cx="2057400" cy="132343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</a:rPr>
              <a:t>This drop is approximately 60</a:t>
            </a:r>
            <a:r>
              <a:rPr lang="en-US" sz="2000" dirty="0">
                <a:solidFill>
                  <a:srgbClr val="FFFF00"/>
                </a:solidFill>
                <a:latin typeface="Verdana" pitchFamily="34" charset="0"/>
              </a:rPr>
              <a:t>’ above the vegetation</a:t>
            </a: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</a:rPr>
              <a:t>.</a:t>
            </a:r>
            <a:endParaRPr lang="en-US" sz="20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533400" y="3048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cs typeface="Arial" pitchFamily="34" charset="0"/>
              </a:rPr>
              <a:t>                  </a:t>
            </a:r>
            <a:endParaRPr lang="en-US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52400"/>
            <a:ext cx="8153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Verdana" pitchFamily="34" charset="0"/>
                <a:cs typeface="Arial" pitchFamily="34" charset="0"/>
              </a:rPr>
              <a:t>SEAT Drop Height</a:t>
            </a:r>
          </a:p>
          <a:p>
            <a:endParaRPr lang="en-US" dirty="0" smtClean="0">
              <a:latin typeface="Verdana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Verdana" pitchFamily="34" charset="0"/>
                <a:cs typeface="Arial" pitchFamily="34" charset="0"/>
              </a:rPr>
              <a:t>Minimum: 60’</a:t>
            </a:r>
            <a:endParaRPr lang="en-US" sz="2400" dirty="0" smtClean="0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Verdana" pitchFamily="34" charset="0"/>
                <a:cs typeface="Arial" pitchFamily="34" charset="0"/>
              </a:rPr>
              <a:t>Ideal:       90’</a:t>
            </a:r>
          </a:p>
          <a:p>
            <a:r>
              <a:rPr lang="en-US" sz="2400" dirty="0" smtClean="0">
                <a:latin typeface="Verdana" pitchFamily="34" charset="0"/>
                <a:cs typeface="Arial" pitchFamily="34" charset="0"/>
              </a:rPr>
              <a:t>Too high:  120’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Verdana" pitchFamily="34" charset="0"/>
                <a:cs typeface="Arial" pitchFamily="34" charset="0"/>
              </a:rPr>
              <a:t>Visual cue </a:t>
            </a:r>
          </a:p>
          <a:p>
            <a:r>
              <a:rPr lang="en-US" sz="2000" dirty="0" smtClean="0">
                <a:latin typeface="Verdana" pitchFamily="34" charset="0"/>
                <a:cs typeface="Arial" pitchFamily="34" charset="0"/>
              </a:rPr>
              <a:t>of drop height:	AT802 wingspan is 59’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	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791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askerville Old Face" pitchFamily="18" charset="0"/>
              </a:rPr>
              <a:t>SEATs should never drop lower than 60’ above the vegetation. It is unsafe and compromises the fire chemical effectiveness.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8 Road SEAT 184.jpg"/>
          <p:cNvPicPr>
            <a:picLocks noChangeAspect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Verdana" pitchFamily="34" charset="0"/>
                <a:cs typeface="Arial" pitchFamily="34" charset="0"/>
              </a:rPr>
              <a:t>SEAT drop from </a:t>
            </a:r>
            <a:r>
              <a:rPr lang="en-US" sz="2800" b="1" dirty="0">
                <a:latin typeface="Verdana" pitchFamily="34" charset="0"/>
                <a:cs typeface="Arial" pitchFamily="34" charset="0"/>
              </a:rPr>
              <a:t>60</a:t>
            </a:r>
            <a:r>
              <a:rPr lang="en-US" sz="2800" b="1" dirty="0" smtClean="0">
                <a:latin typeface="Verdana" pitchFamily="34" charset="0"/>
                <a:cs typeface="Arial" pitchFamily="34" charset="0"/>
              </a:rPr>
              <a:t>’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505200" y="838200"/>
            <a:ext cx="5410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Verdana" pitchFamily="34" charset="0"/>
                <a:cs typeface="Arial" pitchFamily="34" charset="0"/>
              </a:rPr>
              <a:t>The fire chemical </a:t>
            </a:r>
            <a:r>
              <a:rPr lang="en-US" dirty="0">
                <a:latin typeface="Verdana" pitchFamily="34" charset="0"/>
                <a:cs typeface="Arial" pitchFamily="34" charset="0"/>
              </a:rPr>
              <a:t>column </a:t>
            </a:r>
            <a:r>
              <a:rPr lang="en-US" dirty="0" smtClean="0">
                <a:latin typeface="Verdana" pitchFamily="34" charset="0"/>
                <a:cs typeface="Arial" pitchFamily="34" charset="0"/>
              </a:rPr>
              <a:t>maintains </a:t>
            </a:r>
            <a:r>
              <a:rPr lang="en-US" dirty="0">
                <a:latin typeface="Verdana" pitchFamily="34" charset="0"/>
                <a:cs typeface="Arial" pitchFamily="34" charset="0"/>
              </a:rPr>
              <a:t>forward momentum as it descends to the surface. Although </a:t>
            </a:r>
            <a:r>
              <a:rPr lang="en-US" dirty="0" smtClean="0">
                <a:latin typeface="Verdana" pitchFamily="34" charset="0"/>
                <a:cs typeface="Arial" pitchFamily="34" charset="0"/>
              </a:rPr>
              <a:t>easier </a:t>
            </a:r>
            <a:r>
              <a:rPr lang="en-US" dirty="0">
                <a:latin typeface="Verdana" pitchFamily="34" charset="0"/>
                <a:cs typeface="Arial" pitchFamily="34" charset="0"/>
              </a:rPr>
              <a:t>to be more accurate from this drop height, </a:t>
            </a:r>
            <a:r>
              <a:rPr lang="en-US" dirty="0" smtClean="0">
                <a:latin typeface="Verdana" pitchFamily="34" charset="0"/>
                <a:cs typeface="Arial" pitchFamily="34" charset="0"/>
              </a:rPr>
              <a:t>fire chemicals lose effectiveness </a:t>
            </a:r>
            <a:r>
              <a:rPr lang="en-US" dirty="0">
                <a:latin typeface="Verdana" pitchFamily="34" charset="0"/>
                <a:cs typeface="Arial" pitchFamily="34" charset="0"/>
              </a:rPr>
              <a:t>because of :</a:t>
            </a:r>
          </a:p>
          <a:p>
            <a:pPr marL="457200" indent="-457200">
              <a:buFontTx/>
              <a:buAutoNum type="arabicParenBoth"/>
              <a:defRPr/>
            </a:pPr>
            <a:endParaRPr lang="en-US" dirty="0" smtClean="0">
              <a:latin typeface="Verdana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dirty="0" smtClean="0">
                <a:latin typeface="Verdana" pitchFamily="34" charset="0"/>
                <a:cs typeface="Arial" pitchFamily="34" charset="0"/>
              </a:rPr>
              <a:t>Shadowing – coating one vertical side of fuels and not the other.  This may allow fire to burn through the line.</a:t>
            </a:r>
            <a:endParaRPr lang="en-US" dirty="0">
              <a:latin typeface="Verdana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arenBoth"/>
              <a:defRPr/>
            </a:pPr>
            <a:endParaRPr lang="en-US" dirty="0" smtClean="0">
              <a:latin typeface="Verdana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dirty="0" smtClean="0">
                <a:latin typeface="Verdana" pitchFamily="34" charset="0"/>
                <a:cs typeface="Arial" pitchFamily="34" charset="0"/>
              </a:rPr>
              <a:t>A </a:t>
            </a:r>
            <a:r>
              <a:rPr lang="en-US" dirty="0">
                <a:latin typeface="Verdana" pitchFamily="34" charset="0"/>
                <a:cs typeface="Arial" pitchFamily="34" charset="0"/>
              </a:rPr>
              <a:t>narrower line, which increases the potential of the fire to spot across the line</a:t>
            </a:r>
            <a:r>
              <a:rPr lang="en-US" dirty="0" smtClean="0">
                <a:latin typeface="Verdana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AutoNum type="arabicParenBoth"/>
              <a:defRPr/>
            </a:pPr>
            <a:endParaRPr lang="en-US" dirty="0" smtClean="0">
              <a:latin typeface="Verdana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dirty="0" smtClean="0">
                <a:latin typeface="Verdana" pitchFamily="34" charset="0"/>
                <a:cs typeface="Arial" pitchFamily="34" charset="0"/>
              </a:rPr>
              <a:t>Matting down fuels (e.g. – thick grass) allowing the fire to burn underneath the fire chemical line.</a:t>
            </a:r>
            <a:endParaRPr lang="en-US" dirty="0">
              <a:latin typeface="Verdana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33400" y="5791200"/>
            <a:ext cx="784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i="1" dirty="0">
              <a:solidFill>
                <a:srgbClr val="FFFF99"/>
              </a:solidFill>
              <a:latin typeface="Baskerville Old Face" pitchFamily="18" charset="0"/>
            </a:endParaRPr>
          </a:p>
          <a:p>
            <a:endParaRPr lang="en-US" b="1" i="1" dirty="0">
              <a:solidFill>
                <a:srgbClr val="FFFF99"/>
              </a:solidFill>
              <a:latin typeface="Baskerville Old Face" pitchFamily="18" charset="0"/>
            </a:endParaRPr>
          </a:p>
          <a:p>
            <a:endParaRPr lang="en-US" b="1" i="1" dirty="0">
              <a:solidFill>
                <a:srgbClr val="FFFF99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IMG_1713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62400" y="990600"/>
            <a:ext cx="5181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Retardant’s </a:t>
            </a:r>
            <a:r>
              <a:rPr lang="en-US" dirty="0">
                <a:latin typeface="Verdana" pitchFamily="34" charset="0"/>
              </a:rPr>
              <a:t>forward momentum </a:t>
            </a:r>
            <a:r>
              <a:rPr lang="en-US" dirty="0" smtClean="0">
                <a:latin typeface="Verdana" pitchFamily="34" charset="0"/>
              </a:rPr>
              <a:t>has  slowed.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Retardant has </a:t>
            </a:r>
            <a:r>
              <a:rPr lang="en-US" dirty="0">
                <a:latin typeface="Verdana" pitchFamily="34" charset="0"/>
              </a:rPr>
              <a:t>begun to drop in a more vertical direction </a:t>
            </a:r>
            <a:r>
              <a:rPr lang="en-US" dirty="0" smtClean="0">
                <a:latin typeface="Verdana" pitchFamily="34" charset="0"/>
              </a:rPr>
              <a:t>prior </a:t>
            </a:r>
            <a:r>
              <a:rPr lang="en-US" dirty="0">
                <a:latin typeface="Verdana" pitchFamily="34" charset="0"/>
              </a:rPr>
              <a:t>to hitting </a:t>
            </a:r>
            <a:r>
              <a:rPr lang="en-US" dirty="0" smtClean="0">
                <a:latin typeface="Verdana" pitchFamily="34" charset="0"/>
              </a:rPr>
              <a:t>ground.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Facilitates proper </a:t>
            </a:r>
            <a:r>
              <a:rPr lang="en-US" dirty="0">
                <a:latin typeface="Verdana" pitchFamily="34" charset="0"/>
              </a:rPr>
              <a:t>application of the retardant to the </a:t>
            </a:r>
            <a:r>
              <a:rPr lang="en-US" dirty="0" smtClean="0">
                <a:latin typeface="Verdana" pitchFamily="34" charset="0"/>
              </a:rPr>
              <a:t>fuels.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Creates </a:t>
            </a:r>
            <a:r>
              <a:rPr lang="en-US" dirty="0">
                <a:latin typeface="Verdana" pitchFamily="34" charset="0"/>
              </a:rPr>
              <a:t>a “raining down” condition that </a:t>
            </a:r>
            <a:r>
              <a:rPr lang="en-US" dirty="0" smtClean="0">
                <a:latin typeface="Verdana" pitchFamily="34" charset="0"/>
              </a:rPr>
              <a:t> applies </a:t>
            </a:r>
            <a:r>
              <a:rPr lang="en-US" dirty="0">
                <a:latin typeface="Verdana" pitchFamily="34" charset="0"/>
              </a:rPr>
              <a:t>uniform coverage to </a:t>
            </a:r>
            <a:r>
              <a:rPr lang="en-US" dirty="0" smtClean="0">
                <a:latin typeface="Verdana" pitchFamily="34" charset="0"/>
              </a:rPr>
              <a:t>vegetation</a:t>
            </a:r>
            <a:r>
              <a:rPr lang="en-US" dirty="0">
                <a:latin typeface="Verdana" pitchFamily="34" charset="0"/>
              </a:rPr>
              <a:t>.</a:t>
            </a: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458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Verdana" pitchFamily="34" charset="0"/>
              </a:rPr>
              <a:t>SEAT </a:t>
            </a:r>
            <a:r>
              <a:rPr lang="en-US" sz="2800" b="1" dirty="0">
                <a:latin typeface="Verdana" pitchFamily="34" charset="0"/>
              </a:rPr>
              <a:t>drop from 90’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33400" y="6211888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rgbClr val="FFFF99"/>
                </a:solidFill>
                <a:latin typeface="Baskerville Old Face" pitchFamily="18" charset="0"/>
              </a:rPr>
              <a:t>*</a:t>
            </a:r>
            <a:endParaRPr lang="en-US" b="1" i="1" dirty="0">
              <a:solidFill>
                <a:srgbClr val="FFFF99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IMG_17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83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Verdana" pitchFamily="34" charset="0"/>
              </a:rPr>
              <a:t>SEAT </a:t>
            </a:r>
            <a:r>
              <a:rPr lang="en-US" sz="2800" b="1" dirty="0">
                <a:latin typeface="Verdana" pitchFamily="34" charset="0"/>
              </a:rPr>
              <a:t>drop from 120’</a:t>
            </a:r>
            <a:r>
              <a:rPr lang="en-US" sz="3600" b="1" dirty="0">
                <a:latin typeface="Baskerville Old Face" pitchFamily="18" charset="0"/>
              </a:rPr>
              <a:t> 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04800" y="3352800"/>
            <a:ext cx="5943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Retardant </a:t>
            </a:r>
            <a:r>
              <a:rPr lang="en-US" dirty="0">
                <a:latin typeface="Verdana" pitchFamily="34" charset="0"/>
              </a:rPr>
              <a:t>has begun to disperse and lose it’s cohesion and </a:t>
            </a:r>
            <a:r>
              <a:rPr lang="en-US" dirty="0" smtClean="0">
                <a:latin typeface="Verdana" pitchFamily="34" charset="0"/>
              </a:rPr>
              <a:t>density, which leads to “scalloping”. </a:t>
            </a:r>
          </a:p>
          <a:p>
            <a:endParaRPr lang="en-US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Scalloping – Uneven edges of the applied retardant; inconsistent coverage; areas of no coverage.</a:t>
            </a:r>
          </a:p>
          <a:p>
            <a:endParaRPr lang="en-US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Retardant effectiveness significantly degraded.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382000" cy="6477000"/>
          </a:xfrm>
        </p:spPr>
        <p:txBody>
          <a:bodyPr/>
          <a:lstStyle/>
          <a:p>
            <a:pPr algn="ctr">
              <a:buNone/>
            </a:pPr>
            <a:r>
              <a:rPr lang="en-US" sz="1800" b="1" dirty="0" smtClean="0">
                <a:latin typeface="Verdana" pitchFamily="34" charset="0"/>
              </a:rPr>
              <a:t>Definitions/explanations of SEAT drop evaluation criteria</a:t>
            </a:r>
            <a:endParaRPr lang="en-US" sz="1800" dirty="0" smtClean="0">
              <a:latin typeface="Verdana" pitchFamily="34" charset="0"/>
            </a:endParaRPr>
          </a:p>
          <a:p>
            <a:pPr>
              <a:buNone/>
            </a:pPr>
            <a:endParaRPr lang="en-US" sz="1400" b="1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Verdana" pitchFamily="34" charset="0"/>
              </a:rPr>
              <a:t>Drop height:  </a:t>
            </a:r>
          </a:p>
          <a:p>
            <a:r>
              <a:rPr lang="en-US" sz="1400" dirty="0" smtClean="0">
                <a:latin typeface="Verdana" pitchFamily="34" charset="0"/>
              </a:rPr>
              <a:t>Minimum:    60’</a:t>
            </a:r>
          </a:p>
          <a:p>
            <a:r>
              <a:rPr lang="en-US" sz="1400" dirty="0" smtClean="0">
                <a:latin typeface="Verdana" pitchFamily="34" charset="0"/>
              </a:rPr>
              <a:t>Ideal:          90’</a:t>
            </a:r>
          </a:p>
          <a:p>
            <a:r>
              <a:rPr lang="en-US" sz="1400" dirty="0" smtClean="0">
                <a:latin typeface="Verdana" pitchFamily="34" charset="0"/>
              </a:rPr>
              <a:t>Too high:   120’</a:t>
            </a:r>
          </a:p>
          <a:p>
            <a:pPr>
              <a:buNone/>
            </a:pPr>
            <a:endParaRPr lang="en-US" sz="1400" b="1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Verdana" pitchFamily="34" charset="0"/>
              </a:rPr>
              <a:t>Line clear:</a:t>
            </a:r>
            <a:r>
              <a:rPr lang="en-US" sz="1400" dirty="0" smtClean="0">
                <a:latin typeface="Verdana" pitchFamily="34" charset="0"/>
              </a:rPr>
              <a:t>  No personnel or equipment in target drop area.</a:t>
            </a:r>
          </a:p>
          <a:p>
            <a:pPr>
              <a:buNone/>
            </a:pPr>
            <a:endParaRPr lang="en-US" sz="1400" b="1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Verdana" pitchFamily="34" charset="0"/>
              </a:rPr>
              <a:t>Flight path:</a:t>
            </a:r>
            <a:r>
              <a:rPr lang="en-US" sz="1400" dirty="0" smtClean="0">
                <a:latin typeface="Verdana" pitchFamily="34" charset="0"/>
              </a:rPr>
              <a:t>  Aircraft avoids flight pattern over ground crews and/or equipment.</a:t>
            </a:r>
          </a:p>
          <a:p>
            <a:pPr>
              <a:buNone/>
            </a:pPr>
            <a:endParaRPr lang="en-US" sz="1400" b="1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Verdana" pitchFamily="34" charset="0"/>
              </a:rPr>
              <a:t>Communication:</a:t>
            </a:r>
            <a:r>
              <a:rPr lang="en-US" sz="1400" dirty="0" smtClean="0">
                <a:latin typeface="Verdana" pitchFamily="34" charset="0"/>
              </a:rPr>
              <a:t>  Effective ground/air coordination on when/where drops occur.</a:t>
            </a:r>
          </a:p>
          <a:p>
            <a:pPr>
              <a:buNone/>
            </a:pPr>
            <a:endParaRPr lang="en-US" sz="1400" b="1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Verdana" pitchFamily="34" charset="0"/>
              </a:rPr>
              <a:t>Accuracy</a:t>
            </a:r>
            <a:r>
              <a:rPr lang="en-US" sz="1400" dirty="0" smtClean="0">
                <a:latin typeface="Verdana" pitchFamily="34" charset="0"/>
              </a:rPr>
              <a:t>: On-line or on-target ; left, right, long or short of intended drop area.</a:t>
            </a:r>
          </a:p>
          <a:p>
            <a:pPr>
              <a:buNone/>
            </a:pPr>
            <a:endParaRPr lang="en-US" sz="1400" b="1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Verdana" pitchFamily="34" charset="0"/>
              </a:rPr>
              <a:t>Tie in/overlap</a:t>
            </a:r>
            <a:r>
              <a:rPr lang="en-US" sz="1400" dirty="0" smtClean="0">
                <a:latin typeface="Verdana" pitchFamily="34" charset="0"/>
              </a:rPr>
              <a:t>:  Drops are continuous. No gaps from starting too soon/too late.</a:t>
            </a:r>
          </a:p>
          <a:p>
            <a:pPr>
              <a:buNone/>
            </a:pPr>
            <a:endParaRPr lang="en-US" sz="1400" b="1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Verdana" pitchFamily="34" charset="0"/>
              </a:rPr>
              <a:t>Coverage level</a:t>
            </a:r>
            <a:r>
              <a:rPr lang="en-US" sz="1400" dirty="0" smtClean="0">
                <a:latin typeface="Verdana" pitchFamily="34" charset="0"/>
              </a:rPr>
              <a:t>:  Effective for fuel type and conditions. </a:t>
            </a:r>
          </a:p>
          <a:p>
            <a:pPr>
              <a:buNone/>
            </a:pPr>
            <a:endParaRPr lang="en-US" sz="1400" b="1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Verdana" pitchFamily="34" charset="0"/>
              </a:rPr>
              <a:t>Shadowing:  </a:t>
            </a:r>
            <a:r>
              <a:rPr lang="en-US" sz="1400" dirty="0" smtClean="0">
                <a:latin typeface="Verdana" pitchFamily="34" charset="0"/>
              </a:rPr>
              <a:t>Coverage on only one side of vertical fuels, often from low drop.</a:t>
            </a:r>
          </a:p>
          <a:p>
            <a:pPr>
              <a:buNone/>
            </a:pPr>
            <a:endParaRPr lang="en-US" sz="1400" b="1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Verdana" pitchFamily="34" charset="0"/>
              </a:rPr>
              <a:t>Scalloping:  </a:t>
            </a:r>
            <a:r>
              <a:rPr lang="en-US" sz="1400" dirty="0" smtClean="0">
                <a:latin typeface="Verdana" pitchFamily="34" charset="0"/>
              </a:rPr>
              <a:t>Uneven, inconsistent coverage, often from high drop.</a:t>
            </a:r>
          </a:p>
          <a:p>
            <a:pPr>
              <a:buNone/>
            </a:pPr>
            <a:endParaRPr lang="en-US" sz="1400" b="1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Verdana" pitchFamily="34" charset="0"/>
              </a:rPr>
              <a:t>Environmental</a:t>
            </a:r>
            <a:r>
              <a:rPr lang="en-US" sz="1400" dirty="0" smtClean="0">
                <a:latin typeface="Verdana" pitchFamily="34" charset="0"/>
              </a:rPr>
              <a:t>:  Drop avoids waterways or other resource concerns.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SCF1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4958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EAEAEA"/>
                </a:solidFill>
                <a:latin typeface="Verdana" pitchFamily="34" charset="0"/>
              </a:rPr>
              <a:t>  State safety concerns immediately (too low, line not clear, etc).</a:t>
            </a:r>
          </a:p>
          <a:p>
            <a:pPr>
              <a:buNone/>
            </a:pPr>
            <a:endParaRPr lang="en-US" sz="2000" dirty="0" smtClean="0">
              <a:solidFill>
                <a:srgbClr val="EAEAEA"/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EAEAEA"/>
                </a:solidFill>
                <a:latin typeface="Verdana" pitchFamily="34" charset="0"/>
              </a:rPr>
              <a:t>  State overall judgment of drop clearly (effective or not effective).</a:t>
            </a:r>
          </a:p>
          <a:p>
            <a:endParaRPr lang="en-US" sz="2000" dirty="0" smtClean="0">
              <a:solidFill>
                <a:srgbClr val="EAEAEA"/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EAEAEA"/>
                </a:solidFill>
                <a:latin typeface="Verdana" pitchFamily="34" charset="0"/>
              </a:rPr>
              <a:t>  Be clear, concise, brief.</a:t>
            </a:r>
          </a:p>
          <a:p>
            <a:endParaRPr lang="en-US" sz="2000" dirty="0" smtClean="0">
              <a:solidFill>
                <a:srgbClr val="EAEAEA"/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EAEAEA"/>
                </a:solidFill>
                <a:latin typeface="Verdana" pitchFamily="34" charset="0"/>
              </a:rPr>
              <a:t>  Describe deficiencies that you want corrected for future drops.</a:t>
            </a:r>
          </a:p>
          <a:p>
            <a:endParaRPr lang="en-US" dirty="0" smtClean="0">
              <a:solidFill>
                <a:srgbClr val="FFFF00"/>
              </a:solidFill>
              <a:latin typeface="Verdana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Verdana" pitchFamily="34" charset="0"/>
              </a:rPr>
              <a:t>Use standard criteria and terminology.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Verdana" pitchFamily="34" charset="0"/>
              </a:rPr>
              <a:t>How to provide effective drop feedback to SEATs or any aircraft (fixed wing or helicopter)</a:t>
            </a:r>
          </a:p>
          <a:p>
            <a:endParaRPr lang="en-US" b="1" dirty="0" smtClean="0">
              <a:latin typeface="Verdan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2" ma:contentTypeDescription="Create a new document." ma:contentTypeScope="" ma:versionID="7385a96b66710b878c5039c8fcb80aef">
  <xsd:schema xmlns:xsd="http://www.w3.org/2001/XMLSchema" xmlns:xs="http://www.w3.org/2001/XMLSchema" xmlns:p="http://schemas.microsoft.com/office/2006/metadata/properties" xmlns:ns2="9cfaae7c-72d7-4574-bee5-da0a2b533dde" xmlns:ns3="f1719a4e-b5b9-4c32-8e90-eba2871f0a28" targetNamespace="http://schemas.microsoft.com/office/2006/metadata/properties" ma:root="true" ma:fieldsID="5d8cf9c3d93b1cbdac762c338e308d13" ns2:_="" ns3:_="">
    <xsd:import namespace="9cfaae7c-72d7-4574-bee5-da0a2b533dde"/>
    <xsd:import namespace="f1719a4e-b5b9-4c32-8e90-eba2871f0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686226-15F0-41BD-9CA9-C256B1D75F7B}"/>
</file>

<file path=customXml/itemProps2.xml><?xml version="1.0" encoding="utf-8"?>
<ds:datastoreItem xmlns:ds="http://schemas.openxmlformats.org/officeDocument/2006/customXml" ds:itemID="{FA9073D2-032D-4EE1-879D-99E9D06D2313}"/>
</file>

<file path=customXml/itemProps3.xml><?xml version="1.0" encoding="utf-8"?>
<ds:datastoreItem xmlns:ds="http://schemas.openxmlformats.org/officeDocument/2006/customXml" ds:itemID="{259726F5-369D-44CF-A628-7653511F5F83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1964</TotalTime>
  <Words>469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   Objective  Employ standard criteria and terminology to evaluate and provide feedback on SEAT drops.    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mbickham</dc:creator>
  <cp:lastModifiedBy>sascherf</cp:lastModifiedBy>
  <cp:revision>202</cp:revision>
  <dcterms:created xsi:type="dcterms:W3CDTF">2010-06-10T15:54:36Z</dcterms:created>
  <dcterms:modified xsi:type="dcterms:W3CDTF">2010-07-30T19:46:41Z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0x0101000E84E9C64CB6B147B71CF58466C5AAD3</vt:lpwstr>
  </property>
</Properties>
</file>