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79" r:id="rId6"/>
    <p:sldMasterId id="2147483687" r:id="rId7"/>
  </p:sldMasterIdLst>
  <p:notesMasterIdLst>
    <p:notesMasterId r:id="rId18"/>
  </p:notesMasterIdLst>
  <p:sldIdLst>
    <p:sldId id="1011" r:id="rId8"/>
    <p:sldId id="257" r:id="rId9"/>
    <p:sldId id="1565" r:id="rId10"/>
    <p:sldId id="1566" r:id="rId11"/>
    <p:sldId id="1567" r:id="rId12"/>
    <p:sldId id="1568" r:id="rId13"/>
    <p:sldId id="1570" r:id="rId14"/>
    <p:sldId id="1569" r:id="rId15"/>
    <p:sldId id="1571" r:id="rId16"/>
    <p:sldId id="15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AD862-9C5F-4716-B551-79C70115E99D}">
          <p14:sldIdLst>
            <p14:sldId id="1011"/>
            <p14:sldId id="257"/>
            <p14:sldId id="1565"/>
            <p14:sldId id="1566"/>
            <p14:sldId id="1567"/>
            <p14:sldId id="1568"/>
            <p14:sldId id="1570"/>
            <p14:sldId id="1569"/>
            <p14:sldId id="1571"/>
            <p14:sldId id="15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429" autoAdjust="0"/>
  </p:normalViewPr>
  <p:slideViewPr>
    <p:cSldViewPr snapToGrid="0">
      <p:cViewPr varScale="1">
        <p:scale>
          <a:sx n="85" d="100"/>
          <a:sy n="85" d="100"/>
        </p:scale>
        <p:origin x="180"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81BAF-3615-44E3-B81E-18956D5A3CC9}"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73FED2DC-9C97-4255-8309-504C22DBC7C2}">
      <dgm:prSet/>
      <dgm:spPr>
        <a:xfrm>
          <a:off x="10264" y="1613685"/>
          <a:ext cx="1574260" cy="1965600"/>
        </a:xfrm>
        <a:prstGeom prst="upArrowCallout">
          <a:avLst>
            <a:gd name="adj1" fmla="val 50000"/>
            <a:gd name="adj2" fmla="val 20000"/>
            <a:gd name="adj3" fmla="val 20000"/>
            <a:gd name="adj4" fmla="val 100000"/>
          </a:avLst>
        </a:prstGeom>
        <a:solidFill>
          <a:srgbClr val="629DD1">
            <a:tint val="40000"/>
            <a:alpha val="90000"/>
            <a:hueOff val="50506"/>
            <a:satOff val="933"/>
            <a:lumOff val="-104"/>
            <a:alphaOff val="0"/>
          </a:srgbClr>
        </a:solidFill>
        <a:ln w="12700" cap="flat" cmpd="sng" algn="ctr">
          <a:solidFill>
            <a:srgbClr val="629DD1">
              <a:tint val="40000"/>
              <a:alpha val="90000"/>
              <a:hueOff val="50506"/>
              <a:satOff val="933"/>
              <a:lumOff val="-104"/>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Welcome</a:t>
          </a:r>
        </a:p>
        <a:p>
          <a:pPr>
            <a:buNone/>
          </a:pPr>
          <a:r>
            <a:rPr lang="en-US" dirty="0">
              <a:solidFill>
                <a:sysClr val="windowText" lastClr="000000">
                  <a:hueOff val="0"/>
                  <a:satOff val="0"/>
                  <a:lumOff val="0"/>
                  <a:alphaOff val="0"/>
                </a:sysClr>
              </a:solidFill>
              <a:latin typeface="Calibri" panose="020F0502020204030204"/>
              <a:ea typeface="+mn-ea"/>
              <a:cs typeface="+mn-cs"/>
            </a:rPr>
            <a:t>Welcome the Veteran in a warm tone, with a smile and direct eye contact when in person.  </a:t>
          </a:r>
          <a:endParaRPr lang="en-US" dirty="0">
            <a:solidFill>
              <a:sysClr val="windowText" lastClr="000000">
                <a:hueOff val="0"/>
                <a:satOff val="0"/>
                <a:lumOff val="0"/>
                <a:alphaOff val="0"/>
              </a:sysClr>
            </a:solidFill>
            <a:highlight>
              <a:srgbClr val="FFFF00"/>
            </a:highlight>
            <a:latin typeface="Calibri" panose="020F0502020204030204"/>
            <a:ea typeface="+mn-ea"/>
            <a:cs typeface="+mn-cs"/>
          </a:endParaRPr>
        </a:p>
      </dgm:t>
    </dgm:pt>
    <dgm:pt modelId="{BA979BAA-1DA4-4D4E-851D-3DC9C7607451}" type="parTrans" cxnId="{BC107568-C745-4723-A1FA-E632813EE7F6}">
      <dgm:prSet/>
      <dgm:spPr/>
      <dgm:t>
        <a:bodyPr/>
        <a:lstStyle/>
        <a:p>
          <a:endParaRPr lang="en-US"/>
        </a:p>
      </dgm:t>
    </dgm:pt>
    <dgm:pt modelId="{9B968CEB-AFAE-4AC9-A986-264E09A3E678}" type="sibTrans" cxnId="{BC107568-C745-4723-A1FA-E632813EE7F6}">
      <dgm:prSet phldrT="1"/>
      <dgm:spPr>
        <a:xfrm>
          <a:off x="459981" y="773258"/>
          <a:ext cx="674826" cy="674826"/>
        </a:xfrm>
        <a:prstGeom prst="ellipse">
          <a:avLst/>
        </a:prstGeom>
        <a:solidFill>
          <a:srgbClr val="629DD1">
            <a:hueOff val="0"/>
            <a:satOff val="0"/>
            <a:lumOff val="0"/>
            <a:alphaOff val="0"/>
          </a:srgbClr>
        </a:solidFill>
        <a:ln w="12700" cap="flat" cmpd="sng" algn="ctr">
          <a:solidFill>
            <a:srgbClr val="629DD1">
              <a:hueOff val="0"/>
              <a:satOff val="0"/>
              <a:lumOff val="0"/>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W</a:t>
          </a:r>
        </a:p>
      </dgm:t>
    </dgm:pt>
    <dgm:pt modelId="{ACD1A54B-6B42-4654-877E-5E092B7071AA}">
      <dgm:prSet/>
      <dgm:spPr>
        <a:xfrm>
          <a:off x="1759442" y="1613685"/>
          <a:ext cx="1574260" cy="1965600"/>
        </a:xfrm>
        <a:prstGeom prst="upArrowCallout">
          <a:avLst>
            <a:gd name="adj1" fmla="val 50000"/>
            <a:gd name="adj2" fmla="val 20000"/>
            <a:gd name="adj3" fmla="val 20000"/>
            <a:gd name="adj4" fmla="val 100000"/>
          </a:avLst>
        </a:prstGeom>
        <a:solidFill>
          <a:srgbClr val="629DD1">
            <a:tint val="40000"/>
            <a:alpha val="90000"/>
            <a:hueOff val="126265"/>
            <a:satOff val="2332"/>
            <a:lumOff val="-260"/>
            <a:alphaOff val="0"/>
          </a:srgbClr>
        </a:solidFill>
        <a:ln w="12700" cap="flat" cmpd="sng" algn="ctr">
          <a:solidFill>
            <a:srgbClr val="629DD1">
              <a:tint val="40000"/>
              <a:alpha val="90000"/>
              <a:hueOff val="126265"/>
              <a:satOff val="2332"/>
              <a:lumOff val="-26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Explain</a:t>
          </a:r>
        </a:p>
        <a:p>
          <a:pPr>
            <a:buNone/>
          </a:pPr>
          <a:r>
            <a:rPr lang="en-US" dirty="0">
              <a:solidFill>
                <a:sysClr val="windowText" lastClr="000000">
                  <a:hueOff val="0"/>
                  <a:satOff val="0"/>
                  <a:lumOff val="0"/>
                  <a:alphaOff val="0"/>
                </a:sysClr>
              </a:solidFill>
              <a:latin typeface="Calibri" panose="020F0502020204030204"/>
              <a:ea typeface="+mn-ea"/>
              <a:cs typeface="+mn-cs"/>
            </a:rPr>
            <a:t>Explain who you are, what your role is and what he/she can expect from you.  </a:t>
          </a:r>
        </a:p>
      </dgm:t>
    </dgm:pt>
    <dgm:pt modelId="{99E79359-0175-4048-A3B0-8F1BB0C9ECB1}" type="parTrans" cxnId="{B1FC4838-E7FE-451C-8B13-609020F9FB6B}">
      <dgm:prSet/>
      <dgm:spPr/>
      <dgm:t>
        <a:bodyPr/>
        <a:lstStyle/>
        <a:p>
          <a:endParaRPr lang="en-US"/>
        </a:p>
      </dgm:t>
    </dgm:pt>
    <dgm:pt modelId="{C161C54D-0A23-4166-B115-AFA9F763C289}" type="sibTrans" cxnId="{B1FC4838-E7FE-451C-8B13-609020F9FB6B}">
      <dgm:prSet phldrT="2"/>
      <dgm:spPr>
        <a:xfrm>
          <a:off x="2209159" y="773258"/>
          <a:ext cx="674826" cy="674826"/>
        </a:xfrm>
        <a:prstGeom prst="ellipse">
          <a:avLst/>
        </a:prstGeom>
        <a:solidFill>
          <a:srgbClr val="629DD1">
            <a:hueOff val="22688"/>
            <a:satOff val="2608"/>
            <a:lumOff val="-2079"/>
            <a:alphaOff val="0"/>
          </a:srgbClr>
        </a:solidFill>
        <a:ln w="12700" cap="flat" cmpd="sng" algn="ctr">
          <a:solidFill>
            <a:srgbClr val="629DD1">
              <a:hueOff val="22688"/>
              <a:satOff val="2608"/>
              <a:lumOff val="-2079"/>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E</a:t>
          </a:r>
        </a:p>
      </dgm:t>
    </dgm:pt>
    <dgm:pt modelId="{01DDDEB4-04B8-4F12-A8A7-AC3972F88FE2}">
      <dgm:prSet/>
      <dgm:spPr>
        <a:xfrm>
          <a:off x="3508621" y="1613685"/>
          <a:ext cx="1574260" cy="1965600"/>
        </a:xfrm>
        <a:prstGeom prst="upArrowCallout">
          <a:avLst>
            <a:gd name="adj1" fmla="val 50000"/>
            <a:gd name="adj2" fmla="val 20000"/>
            <a:gd name="adj3" fmla="val 20000"/>
            <a:gd name="adj4" fmla="val 100000"/>
          </a:avLst>
        </a:prstGeom>
        <a:solidFill>
          <a:srgbClr val="629DD1">
            <a:tint val="40000"/>
            <a:alpha val="90000"/>
            <a:hueOff val="202025"/>
            <a:satOff val="3731"/>
            <a:lumOff val="-416"/>
            <a:alphaOff val="0"/>
          </a:srgbClr>
        </a:solidFill>
        <a:ln w="12700" cap="flat" cmpd="sng" algn="ctr">
          <a:solidFill>
            <a:srgbClr val="629DD1">
              <a:tint val="40000"/>
              <a:alpha val="90000"/>
              <a:hueOff val="202025"/>
              <a:satOff val="3731"/>
              <a:lumOff val="-416"/>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Connect </a:t>
          </a:r>
        </a:p>
        <a:p>
          <a:pPr>
            <a:buNone/>
          </a:pPr>
          <a:r>
            <a:rPr lang="en-US" dirty="0">
              <a:solidFill>
                <a:sysClr val="windowText" lastClr="000000">
                  <a:hueOff val="0"/>
                  <a:satOff val="0"/>
                  <a:lumOff val="0"/>
                  <a:alphaOff val="0"/>
                </a:sysClr>
              </a:solidFill>
              <a:latin typeface="Calibri" panose="020F0502020204030204"/>
              <a:ea typeface="+mn-ea"/>
              <a:cs typeface="+mn-cs"/>
            </a:rPr>
            <a:t>Connect by having a pleasant interaction and learning a bit about who the Veteran is.</a:t>
          </a:r>
        </a:p>
      </dgm:t>
    </dgm:pt>
    <dgm:pt modelId="{EA0AD616-1AFB-40D7-81E4-03FBB55F3012}" type="parTrans" cxnId="{2085C728-2B6A-4E7F-95E4-5DC0D5746CB9}">
      <dgm:prSet/>
      <dgm:spPr/>
      <dgm:t>
        <a:bodyPr/>
        <a:lstStyle/>
        <a:p>
          <a:endParaRPr lang="en-US"/>
        </a:p>
      </dgm:t>
    </dgm:pt>
    <dgm:pt modelId="{819E0DAE-50AF-420B-8A1B-BB38E2AF9C58}" type="sibTrans" cxnId="{2085C728-2B6A-4E7F-95E4-5DC0D5746CB9}">
      <dgm:prSet phldrT="3"/>
      <dgm:spPr>
        <a:xfrm>
          <a:off x="3958338" y="773258"/>
          <a:ext cx="674826" cy="674826"/>
        </a:xfrm>
        <a:prstGeom prst="ellipse">
          <a:avLst/>
        </a:prstGeom>
        <a:solidFill>
          <a:srgbClr val="629DD1">
            <a:hueOff val="45376"/>
            <a:satOff val="5216"/>
            <a:lumOff val="-4157"/>
            <a:alphaOff val="0"/>
          </a:srgbClr>
        </a:solidFill>
        <a:ln w="12700" cap="flat" cmpd="sng" algn="ctr">
          <a:solidFill>
            <a:srgbClr val="629DD1">
              <a:hueOff val="45376"/>
              <a:satOff val="5216"/>
              <a:lumOff val="-4157"/>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a:t>
          </a:r>
        </a:p>
      </dgm:t>
    </dgm:pt>
    <dgm:pt modelId="{E49ED516-D612-4F77-B870-385626D2F917}">
      <dgm:prSet/>
      <dgm:spPr>
        <a:xfrm>
          <a:off x="5257800" y="1613685"/>
          <a:ext cx="1574260" cy="1965600"/>
        </a:xfrm>
        <a:prstGeom prst="upArrowCallout">
          <a:avLst>
            <a:gd name="adj1" fmla="val 50000"/>
            <a:gd name="adj2" fmla="val 20000"/>
            <a:gd name="adj3" fmla="val 20000"/>
            <a:gd name="adj4" fmla="val 100000"/>
          </a:avLst>
        </a:prstGeom>
        <a:solidFill>
          <a:srgbClr val="629DD1">
            <a:tint val="40000"/>
            <a:alpha val="90000"/>
            <a:hueOff val="277784"/>
            <a:satOff val="5130"/>
            <a:lumOff val="-573"/>
            <a:alphaOff val="0"/>
          </a:srgbClr>
        </a:solidFill>
        <a:ln w="12700" cap="flat" cmpd="sng" algn="ctr">
          <a:solidFill>
            <a:srgbClr val="629DD1">
              <a:tint val="40000"/>
              <a:alpha val="90000"/>
              <a:hueOff val="277784"/>
              <a:satOff val="5130"/>
              <a:lumOff val="-573"/>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Actively Listen</a:t>
          </a:r>
        </a:p>
        <a:p>
          <a:pPr>
            <a:buNone/>
          </a:pPr>
          <a:r>
            <a:rPr lang="en-US" dirty="0">
              <a:solidFill>
                <a:sysClr val="windowText" lastClr="000000">
                  <a:hueOff val="0"/>
                  <a:satOff val="0"/>
                  <a:lumOff val="0"/>
                  <a:alphaOff val="0"/>
                </a:sysClr>
              </a:solidFill>
              <a:latin typeface="Calibri" panose="020F0502020204030204"/>
              <a:ea typeface="+mn-ea"/>
              <a:cs typeface="+mn-cs"/>
            </a:rPr>
            <a:t>Actively listen to the Veteran’s needs and preferences. Be open to what he/she is saying without interruption. Take the Veteran’s needs into account.  </a:t>
          </a:r>
        </a:p>
      </dgm:t>
    </dgm:pt>
    <dgm:pt modelId="{A24EF9C3-F50B-4E04-A596-8C2A1F391CAB}" type="parTrans" cxnId="{80575D05-E485-4D24-AEB0-AF2BBD2AB28F}">
      <dgm:prSet/>
      <dgm:spPr/>
      <dgm:t>
        <a:bodyPr/>
        <a:lstStyle/>
        <a:p>
          <a:endParaRPr lang="en-US"/>
        </a:p>
      </dgm:t>
    </dgm:pt>
    <dgm:pt modelId="{1C22B23C-C917-4E26-9706-C6D86142DC07}" type="sibTrans" cxnId="{80575D05-E485-4D24-AEB0-AF2BBD2AB28F}">
      <dgm:prSet phldrT="4"/>
      <dgm:spPr>
        <a:xfrm>
          <a:off x="5707517" y="773258"/>
          <a:ext cx="674826" cy="674826"/>
        </a:xfrm>
        <a:prstGeom prst="ellipse">
          <a:avLst/>
        </a:prstGeom>
        <a:solidFill>
          <a:srgbClr val="629DD1">
            <a:hueOff val="68064"/>
            <a:satOff val="7823"/>
            <a:lumOff val="-6236"/>
            <a:alphaOff val="0"/>
          </a:srgbClr>
        </a:solidFill>
        <a:ln w="12700" cap="flat" cmpd="sng" algn="ctr">
          <a:solidFill>
            <a:srgbClr val="629DD1">
              <a:hueOff val="68064"/>
              <a:satOff val="7823"/>
              <a:lumOff val="-6236"/>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a:t>
          </a:r>
        </a:p>
      </dgm:t>
    </dgm:pt>
    <dgm:pt modelId="{88C2B18B-6C82-43D4-A2D2-53F8775D4148}">
      <dgm:prSet/>
      <dgm:spPr>
        <a:xfrm>
          <a:off x="7006978" y="1613685"/>
          <a:ext cx="1574260" cy="1965600"/>
        </a:xfrm>
        <a:prstGeom prst="upArrowCallout">
          <a:avLst>
            <a:gd name="adj1" fmla="val 50000"/>
            <a:gd name="adj2" fmla="val 20000"/>
            <a:gd name="adj3" fmla="val 20000"/>
            <a:gd name="adj4" fmla="val 100000"/>
          </a:avLst>
        </a:prstGeom>
        <a:solidFill>
          <a:srgbClr val="629DD1">
            <a:tint val="40000"/>
            <a:alpha val="90000"/>
            <a:hueOff val="353543"/>
            <a:satOff val="6529"/>
            <a:lumOff val="-729"/>
            <a:alphaOff val="0"/>
          </a:srgbClr>
        </a:solidFill>
        <a:ln w="12700" cap="flat" cmpd="sng" algn="ctr">
          <a:solidFill>
            <a:srgbClr val="629DD1">
              <a:tint val="40000"/>
              <a:alpha val="90000"/>
              <a:hueOff val="353543"/>
              <a:satOff val="6529"/>
              <a:lumOff val="-729"/>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Respond</a:t>
          </a:r>
        </a:p>
        <a:p>
          <a:pPr>
            <a:buNone/>
          </a:pPr>
          <a:r>
            <a:rPr lang="en-US" dirty="0">
              <a:solidFill>
                <a:sysClr val="windowText" lastClr="000000">
                  <a:hueOff val="0"/>
                  <a:satOff val="0"/>
                  <a:lumOff val="0"/>
                  <a:alphaOff val="0"/>
                </a:sysClr>
              </a:solidFill>
              <a:latin typeface="Calibri" panose="020F0502020204030204"/>
              <a:ea typeface="+mn-ea"/>
              <a:cs typeface="+mn-cs"/>
            </a:rPr>
            <a:t>Respond to his/her needs and explain what you are planning to do. Describe your actions and follow up to make sure the Veteran is ok. </a:t>
          </a:r>
        </a:p>
      </dgm:t>
    </dgm:pt>
    <dgm:pt modelId="{3ABC96A0-7DE1-417C-BA5B-B0AEA1544F07}" type="parTrans" cxnId="{AEAB2F3C-EC30-4A5A-879E-4C7002BE14B3}">
      <dgm:prSet/>
      <dgm:spPr/>
      <dgm:t>
        <a:bodyPr/>
        <a:lstStyle/>
        <a:p>
          <a:endParaRPr lang="en-US"/>
        </a:p>
      </dgm:t>
    </dgm:pt>
    <dgm:pt modelId="{6478281D-50E2-4E2D-A094-2E7287D80D6A}" type="sibTrans" cxnId="{AEAB2F3C-EC30-4A5A-879E-4C7002BE14B3}">
      <dgm:prSet phldrT="5"/>
      <dgm:spPr>
        <a:xfrm>
          <a:off x="7456695" y="773258"/>
          <a:ext cx="674826" cy="674826"/>
        </a:xfrm>
        <a:prstGeom prst="ellipse">
          <a:avLst/>
        </a:prstGeom>
        <a:solidFill>
          <a:srgbClr val="629DD1">
            <a:hueOff val="90751"/>
            <a:satOff val="10431"/>
            <a:lumOff val="-8314"/>
            <a:alphaOff val="0"/>
          </a:srgbClr>
        </a:solidFill>
        <a:ln w="12700" cap="flat" cmpd="sng" algn="ctr">
          <a:solidFill>
            <a:srgbClr val="629DD1">
              <a:hueOff val="90751"/>
              <a:satOff val="10431"/>
              <a:lumOff val="-8314"/>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a:t>
          </a:r>
        </a:p>
      </dgm:t>
    </dgm:pt>
    <dgm:pt modelId="{7B7ACE65-87A9-4598-B601-BB683C3674BB}">
      <dgm:prSet/>
      <dgm:spPr>
        <a:xfrm>
          <a:off x="8756157" y="1613685"/>
          <a:ext cx="1574260" cy="1965600"/>
        </a:xfrm>
        <a:prstGeom prst="upArrowCallout">
          <a:avLst>
            <a:gd name="adj1" fmla="val 50000"/>
            <a:gd name="adj2" fmla="val 20000"/>
            <a:gd name="adj3" fmla="val 20000"/>
            <a:gd name="adj4" fmla="val 100000"/>
          </a:avLst>
        </a:prstGeom>
        <a:solidFill>
          <a:srgbClr val="629DD1">
            <a:tint val="40000"/>
            <a:alpha val="90000"/>
            <a:hueOff val="429303"/>
            <a:satOff val="7928"/>
            <a:lumOff val="-885"/>
            <a:alphaOff val="0"/>
          </a:srgbClr>
        </a:solidFill>
        <a:ln w="12700" cap="flat" cmpd="sng" algn="ctr">
          <a:solidFill>
            <a:srgbClr val="629DD1">
              <a:tint val="40000"/>
              <a:alpha val="90000"/>
              <a:hueOff val="429303"/>
              <a:satOff val="7928"/>
              <a:lumOff val="-885"/>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Express</a:t>
          </a:r>
        </a:p>
        <a:p>
          <a:pPr>
            <a:buNone/>
          </a:pPr>
          <a:r>
            <a:rPr lang="en-US" dirty="0">
              <a:solidFill>
                <a:sysClr val="windowText" lastClr="000000">
                  <a:hueOff val="0"/>
                  <a:satOff val="0"/>
                  <a:lumOff val="0"/>
                  <a:alphaOff val="0"/>
                </a:sysClr>
              </a:solidFill>
              <a:latin typeface="Calibri" panose="020F0502020204030204"/>
              <a:ea typeface="+mn-ea"/>
              <a:cs typeface="+mn-cs"/>
            </a:rPr>
            <a:t>Express gratitude and thank him/her for choosing VA</a:t>
          </a:r>
        </a:p>
      </dgm:t>
    </dgm:pt>
    <dgm:pt modelId="{3E54E068-3D0C-414E-A02C-622473F3B20B}" type="parTrans" cxnId="{392BCCAF-BFA1-4C2D-BCEE-8ADE2E179C18}">
      <dgm:prSet/>
      <dgm:spPr/>
      <dgm:t>
        <a:bodyPr/>
        <a:lstStyle/>
        <a:p>
          <a:endParaRPr lang="en-US"/>
        </a:p>
      </dgm:t>
    </dgm:pt>
    <dgm:pt modelId="{4A2110DC-D9BA-4FE0-BDC1-92375F0FD206}" type="sibTrans" cxnId="{392BCCAF-BFA1-4C2D-BCEE-8ADE2E179C18}">
      <dgm:prSet phldrT="6"/>
      <dgm:spPr>
        <a:xfrm>
          <a:off x="9205874" y="773258"/>
          <a:ext cx="674826" cy="674826"/>
        </a:xfrm>
        <a:prstGeom prst="ellipse">
          <a:avLst/>
        </a:prstGeom>
        <a:solidFill>
          <a:srgbClr val="629DD1">
            <a:hueOff val="113439"/>
            <a:satOff val="13039"/>
            <a:lumOff val="-10393"/>
            <a:alphaOff val="0"/>
          </a:srgbClr>
        </a:solidFill>
        <a:ln w="12700" cap="flat" cmpd="sng" algn="ctr">
          <a:solidFill>
            <a:srgbClr val="629DD1">
              <a:hueOff val="113439"/>
              <a:satOff val="13039"/>
              <a:lumOff val="-10393"/>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E</a:t>
          </a:r>
        </a:p>
      </dgm:t>
    </dgm:pt>
    <dgm:pt modelId="{CE667B59-50DE-4249-95FD-AADCB9345F5B}" type="pres">
      <dgm:prSet presAssocID="{FDF81BAF-3615-44E3-B81E-18956D5A3CC9}" presName="linearFlow" presStyleCnt="0">
        <dgm:presLayoutVars>
          <dgm:dir/>
          <dgm:animLvl val="lvl"/>
          <dgm:resizeHandles val="exact"/>
        </dgm:presLayoutVars>
      </dgm:prSet>
      <dgm:spPr/>
    </dgm:pt>
    <dgm:pt modelId="{6A7332DD-8C3B-49C7-A2DD-609B8D8CC5F8}" type="pres">
      <dgm:prSet presAssocID="{73FED2DC-9C97-4255-8309-504C22DBC7C2}" presName="compositeNode" presStyleCnt="0"/>
      <dgm:spPr/>
    </dgm:pt>
    <dgm:pt modelId="{D992D312-741E-4D5E-86B9-98BFC275B174}" type="pres">
      <dgm:prSet presAssocID="{73FED2DC-9C97-4255-8309-504C22DBC7C2}" presName="parTx" presStyleLbl="node1" presStyleIdx="0" presStyleCnt="0">
        <dgm:presLayoutVars>
          <dgm:chMax val="0"/>
          <dgm:chPref val="0"/>
          <dgm:bulletEnabled val="1"/>
        </dgm:presLayoutVars>
      </dgm:prSet>
      <dgm:spPr/>
    </dgm:pt>
    <dgm:pt modelId="{1C844D6F-293D-4C14-A2F9-B218AAA30E2D}" type="pres">
      <dgm:prSet presAssocID="{73FED2DC-9C97-4255-8309-504C22DBC7C2}" presName="parSh" presStyleCnt="0"/>
      <dgm:spPr/>
    </dgm:pt>
    <dgm:pt modelId="{8A34E57B-B07E-4AA2-B675-57D534F9750E}" type="pres">
      <dgm:prSet presAssocID="{73FED2DC-9C97-4255-8309-504C22DBC7C2}" presName="lineNode" presStyleLbl="alignAccFollowNode1" presStyleIdx="0" presStyleCnt="18"/>
      <dgm:spPr>
        <a:xfrm>
          <a:off x="884853" y="1110636"/>
          <a:ext cx="699671" cy="71"/>
        </a:xfrm>
        <a:prstGeom prst="rect">
          <a:avLst/>
        </a:prstGeom>
        <a:solidFill>
          <a:srgbClr val="629DD1">
            <a:tint val="40000"/>
            <a:alpha val="90000"/>
            <a:hueOff val="0"/>
            <a:satOff val="0"/>
            <a:lumOff val="0"/>
            <a:alphaOff val="0"/>
          </a:srgbClr>
        </a:solidFill>
        <a:ln w="12700" cap="flat" cmpd="sng" algn="ctr">
          <a:solidFill>
            <a:srgbClr val="629DD1">
              <a:tint val="40000"/>
              <a:alpha val="90000"/>
              <a:hueOff val="0"/>
              <a:satOff val="0"/>
              <a:lumOff val="0"/>
              <a:alphaOff val="0"/>
            </a:srgbClr>
          </a:solidFill>
          <a:prstDash val="solid"/>
          <a:miter lim="800000"/>
        </a:ln>
        <a:effectLst/>
      </dgm:spPr>
    </dgm:pt>
    <dgm:pt modelId="{9D0D41FF-284C-440F-93EB-D52128578246}" type="pres">
      <dgm:prSet presAssocID="{73FED2DC-9C97-4255-8309-504C22DBC7C2}" presName="lineArrowNode" presStyleLbl="alignAccFollowNode1" presStyleIdx="1" presStyleCnt="18"/>
      <dgm:spPr>
        <a:xfrm>
          <a:off x="1626505" y="1051842"/>
          <a:ext cx="80462" cy="151276"/>
        </a:xfrm>
        <a:prstGeom prst="chevron">
          <a:avLst>
            <a:gd name="adj" fmla="val 90000"/>
          </a:avLst>
        </a:prstGeom>
        <a:solidFill>
          <a:srgbClr val="629DD1">
            <a:tint val="40000"/>
            <a:alpha val="90000"/>
            <a:hueOff val="25253"/>
            <a:satOff val="466"/>
            <a:lumOff val="-52"/>
            <a:alphaOff val="0"/>
          </a:srgbClr>
        </a:solidFill>
        <a:ln w="12700" cap="flat" cmpd="sng" algn="ctr">
          <a:solidFill>
            <a:srgbClr val="629DD1">
              <a:tint val="40000"/>
              <a:alpha val="90000"/>
              <a:hueOff val="25253"/>
              <a:satOff val="466"/>
              <a:lumOff val="-52"/>
              <a:alphaOff val="0"/>
            </a:srgbClr>
          </a:solidFill>
          <a:prstDash val="solid"/>
          <a:miter lim="800000"/>
        </a:ln>
        <a:effectLst/>
      </dgm:spPr>
    </dgm:pt>
    <dgm:pt modelId="{A3E749B7-0263-4604-8C1A-FAFA19D43F7B}" type="pres">
      <dgm:prSet presAssocID="{9B968CEB-AFAE-4AC9-A986-264E09A3E678}" presName="sibTransNodeCircle" presStyleLbl="alignNode1" presStyleIdx="0" presStyleCnt="6">
        <dgm:presLayoutVars>
          <dgm:chMax val="0"/>
          <dgm:bulletEnabled/>
        </dgm:presLayoutVars>
      </dgm:prSet>
      <dgm:spPr/>
    </dgm:pt>
    <dgm:pt modelId="{BBD36760-7722-4BD0-AEF7-4CE793AD041E}" type="pres">
      <dgm:prSet presAssocID="{9B968CEB-AFAE-4AC9-A986-264E09A3E678}" presName="spacerBetweenCircleAndCallout" presStyleCnt="0">
        <dgm:presLayoutVars/>
      </dgm:prSet>
      <dgm:spPr/>
    </dgm:pt>
    <dgm:pt modelId="{3B20ECE4-2650-4434-929B-F7908F047D2C}" type="pres">
      <dgm:prSet presAssocID="{73FED2DC-9C97-4255-8309-504C22DBC7C2}" presName="nodeText" presStyleLbl="alignAccFollowNode1" presStyleIdx="2" presStyleCnt="18">
        <dgm:presLayoutVars>
          <dgm:bulletEnabled val="1"/>
        </dgm:presLayoutVars>
      </dgm:prSet>
      <dgm:spPr/>
    </dgm:pt>
    <dgm:pt modelId="{7712B092-483B-4EE0-A8D1-B900C733AA33}" type="pres">
      <dgm:prSet presAssocID="{9B968CEB-AFAE-4AC9-A986-264E09A3E678}" presName="sibTransComposite" presStyleCnt="0"/>
      <dgm:spPr/>
    </dgm:pt>
    <dgm:pt modelId="{F46A3808-0D1C-43C6-A810-CDF9F7877374}" type="pres">
      <dgm:prSet presAssocID="{ACD1A54B-6B42-4654-877E-5E092B7071AA}" presName="compositeNode" presStyleCnt="0"/>
      <dgm:spPr/>
    </dgm:pt>
    <dgm:pt modelId="{98C2D269-AFA7-4CE1-B55F-D11E62375604}" type="pres">
      <dgm:prSet presAssocID="{ACD1A54B-6B42-4654-877E-5E092B7071AA}" presName="parTx" presStyleLbl="node1" presStyleIdx="0" presStyleCnt="0">
        <dgm:presLayoutVars>
          <dgm:chMax val="0"/>
          <dgm:chPref val="0"/>
          <dgm:bulletEnabled val="1"/>
        </dgm:presLayoutVars>
      </dgm:prSet>
      <dgm:spPr/>
    </dgm:pt>
    <dgm:pt modelId="{7B6FA67C-FABD-4349-9053-EA1096BC26B7}" type="pres">
      <dgm:prSet presAssocID="{ACD1A54B-6B42-4654-877E-5E092B7071AA}" presName="parSh" presStyleCnt="0"/>
      <dgm:spPr/>
    </dgm:pt>
    <dgm:pt modelId="{C0CCBEBA-7D42-4D60-8FDF-C13C33BFFF02}" type="pres">
      <dgm:prSet presAssocID="{ACD1A54B-6B42-4654-877E-5E092B7071AA}" presName="lineNode" presStyleLbl="alignAccFollowNode1" presStyleIdx="3" presStyleCnt="18"/>
      <dgm:spPr>
        <a:xfrm>
          <a:off x="1759442" y="1110636"/>
          <a:ext cx="1574260" cy="72"/>
        </a:xfrm>
        <a:prstGeom prst="rect">
          <a:avLst/>
        </a:prstGeom>
        <a:solidFill>
          <a:srgbClr val="629DD1">
            <a:tint val="40000"/>
            <a:alpha val="90000"/>
            <a:hueOff val="75759"/>
            <a:satOff val="1399"/>
            <a:lumOff val="-156"/>
            <a:alphaOff val="0"/>
          </a:srgbClr>
        </a:solidFill>
        <a:ln w="12700" cap="flat" cmpd="sng" algn="ctr">
          <a:solidFill>
            <a:srgbClr val="629DD1">
              <a:tint val="40000"/>
              <a:alpha val="90000"/>
              <a:hueOff val="75759"/>
              <a:satOff val="1399"/>
              <a:lumOff val="-156"/>
              <a:alphaOff val="0"/>
            </a:srgbClr>
          </a:solidFill>
          <a:prstDash val="solid"/>
          <a:miter lim="800000"/>
        </a:ln>
        <a:effectLst/>
      </dgm:spPr>
    </dgm:pt>
    <dgm:pt modelId="{F206C108-167D-4FF4-AEA9-495005E89A1D}" type="pres">
      <dgm:prSet presAssocID="{ACD1A54B-6B42-4654-877E-5E092B7071AA}" presName="lineArrowNode" presStyleLbl="alignAccFollowNode1" presStyleIdx="4" presStyleCnt="18"/>
      <dgm:spPr>
        <a:xfrm>
          <a:off x="3375683" y="1051842"/>
          <a:ext cx="80462" cy="151276"/>
        </a:xfrm>
        <a:prstGeom prst="chevron">
          <a:avLst>
            <a:gd name="adj" fmla="val 90000"/>
          </a:avLst>
        </a:prstGeom>
        <a:solidFill>
          <a:srgbClr val="629DD1">
            <a:tint val="40000"/>
            <a:alpha val="90000"/>
            <a:hueOff val="101012"/>
            <a:satOff val="1865"/>
            <a:lumOff val="-208"/>
            <a:alphaOff val="0"/>
          </a:srgbClr>
        </a:solidFill>
        <a:ln w="12700" cap="flat" cmpd="sng" algn="ctr">
          <a:solidFill>
            <a:srgbClr val="629DD1">
              <a:tint val="40000"/>
              <a:alpha val="90000"/>
              <a:hueOff val="101012"/>
              <a:satOff val="1865"/>
              <a:lumOff val="-208"/>
              <a:alphaOff val="0"/>
            </a:srgbClr>
          </a:solidFill>
          <a:prstDash val="solid"/>
          <a:miter lim="800000"/>
        </a:ln>
        <a:effectLst/>
      </dgm:spPr>
    </dgm:pt>
    <dgm:pt modelId="{A753BFEC-BEDA-48EA-9A1E-0DB34ED3E4E9}" type="pres">
      <dgm:prSet presAssocID="{C161C54D-0A23-4166-B115-AFA9F763C289}" presName="sibTransNodeCircle" presStyleLbl="alignNode1" presStyleIdx="1" presStyleCnt="6">
        <dgm:presLayoutVars>
          <dgm:chMax val="0"/>
          <dgm:bulletEnabled/>
        </dgm:presLayoutVars>
      </dgm:prSet>
      <dgm:spPr/>
    </dgm:pt>
    <dgm:pt modelId="{55EB7BE6-470A-41FF-8CCA-ACFAD68C2056}" type="pres">
      <dgm:prSet presAssocID="{C161C54D-0A23-4166-B115-AFA9F763C289}" presName="spacerBetweenCircleAndCallout" presStyleCnt="0">
        <dgm:presLayoutVars/>
      </dgm:prSet>
      <dgm:spPr/>
    </dgm:pt>
    <dgm:pt modelId="{B335510F-CCA7-41D5-8B74-A7C50A78C027}" type="pres">
      <dgm:prSet presAssocID="{ACD1A54B-6B42-4654-877E-5E092B7071AA}" presName="nodeText" presStyleLbl="alignAccFollowNode1" presStyleIdx="5" presStyleCnt="18">
        <dgm:presLayoutVars>
          <dgm:bulletEnabled val="1"/>
        </dgm:presLayoutVars>
      </dgm:prSet>
      <dgm:spPr/>
    </dgm:pt>
    <dgm:pt modelId="{03BE9B8F-3CD9-4E93-9290-143E641164DF}" type="pres">
      <dgm:prSet presAssocID="{C161C54D-0A23-4166-B115-AFA9F763C289}" presName="sibTransComposite" presStyleCnt="0"/>
      <dgm:spPr/>
    </dgm:pt>
    <dgm:pt modelId="{690AD8D4-77B0-4949-B982-2D5817F7415A}" type="pres">
      <dgm:prSet presAssocID="{01DDDEB4-04B8-4F12-A8A7-AC3972F88FE2}" presName="compositeNode" presStyleCnt="0"/>
      <dgm:spPr/>
    </dgm:pt>
    <dgm:pt modelId="{C7623245-08D9-447A-A8DE-ADE44861CE41}" type="pres">
      <dgm:prSet presAssocID="{01DDDEB4-04B8-4F12-A8A7-AC3972F88FE2}" presName="parTx" presStyleLbl="node1" presStyleIdx="0" presStyleCnt="0">
        <dgm:presLayoutVars>
          <dgm:chMax val="0"/>
          <dgm:chPref val="0"/>
          <dgm:bulletEnabled val="1"/>
        </dgm:presLayoutVars>
      </dgm:prSet>
      <dgm:spPr/>
    </dgm:pt>
    <dgm:pt modelId="{6931F72B-1820-4F76-9C16-AEE33E7AB9C1}" type="pres">
      <dgm:prSet presAssocID="{01DDDEB4-04B8-4F12-A8A7-AC3972F88FE2}" presName="parSh" presStyleCnt="0"/>
      <dgm:spPr/>
    </dgm:pt>
    <dgm:pt modelId="{344FA949-655A-4DFA-9B54-B92B25FAFDEA}" type="pres">
      <dgm:prSet presAssocID="{01DDDEB4-04B8-4F12-A8A7-AC3972F88FE2}" presName="lineNode" presStyleLbl="alignAccFollowNode1" presStyleIdx="6" presStyleCnt="18"/>
      <dgm:spPr>
        <a:xfrm>
          <a:off x="3508621" y="1110636"/>
          <a:ext cx="1574260" cy="72"/>
        </a:xfrm>
        <a:prstGeom prst="rect">
          <a:avLst/>
        </a:prstGeom>
        <a:solidFill>
          <a:srgbClr val="629DD1">
            <a:tint val="40000"/>
            <a:alpha val="90000"/>
            <a:hueOff val="151519"/>
            <a:satOff val="2798"/>
            <a:lumOff val="-312"/>
            <a:alphaOff val="0"/>
          </a:srgbClr>
        </a:solidFill>
        <a:ln w="12700" cap="flat" cmpd="sng" algn="ctr">
          <a:solidFill>
            <a:srgbClr val="629DD1">
              <a:tint val="40000"/>
              <a:alpha val="90000"/>
              <a:hueOff val="151519"/>
              <a:satOff val="2798"/>
              <a:lumOff val="-312"/>
              <a:alphaOff val="0"/>
            </a:srgbClr>
          </a:solidFill>
          <a:prstDash val="solid"/>
          <a:miter lim="800000"/>
        </a:ln>
        <a:effectLst/>
      </dgm:spPr>
    </dgm:pt>
    <dgm:pt modelId="{D94C5BDD-967F-4904-B38C-6F16804AC63A}" type="pres">
      <dgm:prSet presAssocID="{01DDDEB4-04B8-4F12-A8A7-AC3972F88FE2}" presName="lineArrowNode" presStyleLbl="alignAccFollowNode1" presStyleIdx="7" presStyleCnt="18"/>
      <dgm:spPr>
        <a:xfrm>
          <a:off x="5124862" y="1051842"/>
          <a:ext cx="80462" cy="151276"/>
        </a:xfrm>
        <a:prstGeom prst="chevron">
          <a:avLst>
            <a:gd name="adj" fmla="val 90000"/>
          </a:avLst>
        </a:prstGeom>
        <a:solidFill>
          <a:srgbClr val="629DD1">
            <a:tint val="40000"/>
            <a:alpha val="90000"/>
            <a:hueOff val="176772"/>
            <a:satOff val="3264"/>
            <a:lumOff val="-364"/>
            <a:alphaOff val="0"/>
          </a:srgbClr>
        </a:solidFill>
        <a:ln w="12700" cap="flat" cmpd="sng" algn="ctr">
          <a:solidFill>
            <a:srgbClr val="629DD1">
              <a:tint val="40000"/>
              <a:alpha val="90000"/>
              <a:hueOff val="176772"/>
              <a:satOff val="3264"/>
              <a:lumOff val="-364"/>
              <a:alphaOff val="0"/>
            </a:srgbClr>
          </a:solidFill>
          <a:prstDash val="solid"/>
          <a:miter lim="800000"/>
        </a:ln>
        <a:effectLst/>
      </dgm:spPr>
    </dgm:pt>
    <dgm:pt modelId="{012468C6-D787-4A8E-AD2B-521F47E559F3}" type="pres">
      <dgm:prSet presAssocID="{819E0DAE-50AF-420B-8A1B-BB38E2AF9C58}" presName="sibTransNodeCircle" presStyleLbl="alignNode1" presStyleIdx="2" presStyleCnt="6">
        <dgm:presLayoutVars>
          <dgm:chMax val="0"/>
          <dgm:bulletEnabled/>
        </dgm:presLayoutVars>
      </dgm:prSet>
      <dgm:spPr/>
    </dgm:pt>
    <dgm:pt modelId="{9794D179-EDDD-42E1-9494-8E9860CF1DBF}" type="pres">
      <dgm:prSet presAssocID="{819E0DAE-50AF-420B-8A1B-BB38E2AF9C58}" presName="spacerBetweenCircleAndCallout" presStyleCnt="0">
        <dgm:presLayoutVars/>
      </dgm:prSet>
      <dgm:spPr/>
    </dgm:pt>
    <dgm:pt modelId="{3C8F7A14-F9D1-4B48-9C79-1102EE983902}" type="pres">
      <dgm:prSet presAssocID="{01DDDEB4-04B8-4F12-A8A7-AC3972F88FE2}" presName="nodeText" presStyleLbl="alignAccFollowNode1" presStyleIdx="8" presStyleCnt="18" custLinFactNeighborX="-2620" custLinFactNeighborY="2066">
        <dgm:presLayoutVars>
          <dgm:bulletEnabled val="1"/>
        </dgm:presLayoutVars>
      </dgm:prSet>
      <dgm:spPr/>
    </dgm:pt>
    <dgm:pt modelId="{35E393CE-2564-45A9-97A6-52D32E448E85}" type="pres">
      <dgm:prSet presAssocID="{819E0DAE-50AF-420B-8A1B-BB38E2AF9C58}" presName="sibTransComposite" presStyleCnt="0"/>
      <dgm:spPr/>
    </dgm:pt>
    <dgm:pt modelId="{5E9798E8-8221-45E2-B491-E481ED4D480E}" type="pres">
      <dgm:prSet presAssocID="{E49ED516-D612-4F77-B870-385626D2F917}" presName="compositeNode" presStyleCnt="0"/>
      <dgm:spPr/>
    </dgm:pt>
    <dgm:pt modelId="{9F1B5BB2-3103-4995-9900-47D5FC5C6D1E}" type="pres">
      <dgm:prSet presAssocID="{E49ED516-D612-4F77-B870-385626D2F917}" presName="parTx" presStyleLbl="node1" presStyleIdx="0" presStyleCnt="0">
        <dgm:presLayoutVars>
          <dgm:chMax val="0"/>
          <dgm:chPref val="0"/>
          <dgm:bulletEnabled val="1"/>
        </dgm:presLayoutVars>
      </dgm:prSet>
      <dgm:spPr/>
    </dgm:pt>
    <dgm:pt modelId="{FC6F689C-DD86-49AD-9531-12519AFB30A6}" type="pres">
      <dgm:prSet presAssocID="{E49ED516-D612-4F77-B870-385626D2F917}" presName="parSh" presStyleCnt="0"/>
      <dgm:spPr/>
    </dgm:pt>
    <dgm:pt modelId="{802B9E80-A3C6-4DB9-A94A-E5D3537AC842}" type="pres">
      <dgm:prSet presAssocID="{E49ED516-D612-4F77-B870-385626D2F917}" presName="lineNode" presStyleLbl="alignAccFollowNode1" presStyleIdx="9" presStyleCnt="18"/>
      <dgm:spPr>
        <a:xfrm>
          <a:off x="5257800" y="1110636"/>
          <a:ext cx="1574260" cy="72"/>
        </a:xfrm>
        <a:prstGeom prst="rect">
          <a:avLst/>
        </a:prstGeom>
        <a:solidFill>
          <a:srgbClr val="629DD1">
            <a:tint val="40000"/>
            <a:alpha val="90000"/>
            <a:hueOff val="227278"/>
            <a:satOff val="4197"/>
            <a:lumOff val="-469"/>
            <a:alphaOff val="0"/>
          </a:srgbClr>
        </a:solidFill>
        <a:ln w="12700" cap="flat" cmpd="sng" algn="ctr">
          <a:solidFill>
            <a:srgbClr val="629DD1">
              <a:tint val="40000"/>
              <a:alpha val="90000"/>
              <a:hueOff val="227278"/>
              <a:satOff val="4197"/>
              <a:lumOff val="-469"/>
              <a:alphaOff val="0"/>
            </a:srgbClr>
          </a:solidFill>
          <a:prstDash val="solid"/>
          <a:miter lim="800000"/>
        </a:ln>
        <a:effectLst/>
      </dgm:spPr>
    </dgm:pt>
    <dgm:pt modelId="{4627C379-72A8-423E-A44B-813F746C141D}" type="pres">
      <dgm:prSet presAssocID="{E49ED516-D612-4F77-B870-385626D2F917}" presName="lineArrowNode" presStyleLbl="alignAccFollowNode1" presStyleIdx="10" presStyleCnt="18"/>
      <dgm:spPr>
        <a:xfrm>
          <a:off x="6874041" y="1051842"/>
          <a:ext cx="80462" cy="151276"/>
        </a:xfrm>
        <a:prstGeom prst="chevron">
          <a:avLst>
            <a:gd name="adj" fmla="val 90000"/>
          </a:avLst>
        </a:prstGeom>
        <a:solidFill>
          <a:srgbClr val="629DD1">
            <a:tint val="40000"/>
            <a:alpha val="90000"/>
            <a:hueOff val="252531"/>
            <a:satOff val="4664"/>
            <a:lumOff val="-521"/>
            <a:alphaOff val="0"/>
          </a:srgbClr>
        </a:solidFill>
        <a:ln w="12700" cap="flat" cmpd="sng" algn="ctr">
          <a:solidFill>
            <a:srgbClr val="629DD1">
              <a:tint val="40000"/>
              <a:alpha val="90000"/>
              <a:hueOff val="252531"/>
              <a:satOff val="4664"/>
              <a:lumOff val="-521"/>
              <a:alphaOff val="0"/>
            </a:srgbClr>
          </a:solidFill>
          <a:prstDash val="solid"/>
          <a:miter lim="800000"/>
        </a:ln>
        <a:effectLst/>
      </dgm:spPr>
    </dgm:pt>
    <dgm:pt modelId="{D2F469B3-555C-41DB-82E5-5FE719FA4182}" type="pres">
      <dgm:prSet presAssocID="{1C22B23C-C917-4E26-9706-C6D86142DC07}" presName="sibTransNodeCircle" presStyleLbl="alignNode1" presStyleIdx="3" presStyleCnt="6">
        <dgm:presLayoutVars>
          <dgm:chMax val="0"/>
          <dgm:bulletEnabled/>
        </dgm:presLayoutVars>
      </dgm:prSet>
      <dgm:spPr/>
    </dgm:pt>
    <dgm:pt modelId="{42B07ED7-9599-4A2E-A998-FF3F612D913A}" type="pres">
      <dgm:prSet presAssocID="{1C22B23C-C917-4E26-9706-C6D86142DC07}" presName="spacerBetweenCircleAndCallout" presStyleCnt="0">
        <dgm:presLayoutVars/>
      </dgm:prSet>
      <dgm:spPr/>
    </dgm:pt>
    <dgm:pt modelId="{7AE18084-AE29-4B39-9DF9-CE7A0592251B}" type="pres">
      <dgm:prSet presAssocID="{E49ED516-D612-4F77-B870-385626D2F917}" presName="nodeText" presStyleLbl="alignAccFollowNode1" presStyleIdx="11" presStyleCnt="18" custScaleX="118911" custScaleY="100000" custLinFactNeighborX="-3146" custLinFactNeighborY="282">
        <dgm:presLayoutVars>
          <dgm:bulletEnabled val="1"/>
        </dgm:presLayoutVars>
      </dgm:prSet>
      <dgm:spPr/>
    </dgm:pt>
    <dgm:pt modelId="{E8439A78-6227-40F9-8E45-1D8568D5A52F}" type="pres">
      <dgm:prSet presAssocID="{1C22B23C-C917-4E26-9706-C6D86142DC07}" presName="sibTransComposite" presStyleCnt="0"/>
      <dgm:spPr/>
    </dgm:pt>
    <dgm:pt modelId="{8E2875F5-7D34-4C75-B6BA-E336080211BF}" type="pres">
      <dgm:prSet presAssocID="{88C2B18B-6C82-43D4-A2D2-53F8775D4148}" presName="compositeNode" presStyleCnt="0"/>
      <dgm:spPr/>
    </dgm:pt>
    <dgm:pt modelId="{A51CBAEF-B30D-44DD-B798-116BB3739CDC}" type="pres">
      <dgm:prSet presAssocID="{88C2B18B-6C82-43D4-A2D2-53F8775D4148}" presName="parTx" presStyleLbl="node1" presStyleIdx="0" presStyleCnt="0">
        <dgm:presLayoutVars>
          <dgm:chMax val="0"/>
          <dgm:chPref val="0"/>
          <dgm:bulletEnabled val="1"/>
        </dgm:presLayoutVars>
      </dgm:prSet>
      <dgm:spPr/>
    </dgm:pt>
    <dgm:pt modelId="{CFC60D6B-E84E-4A11-B467-BB25E51D7940}" type="pres">
      <dgm:prSet presAssocID="{88C2B18B-6C82-43D4-A2D2-53F8775D4148}" presName="parSh" presStyleCnt="0"/>
      <dgm:spPr/>
    </dgm:pt>
    <dgm:pt modelId="{0E187B33-1A69-4129-847B-59A467713D85}" type="pres">
      <dgm:prSet presAssocID="{88C2B18B-6C82-43D4-A2D2-53F8775D4148}" presName="lineNode" presStyleLbl="alignAccFollowNode1" presStyleIdx="12" presStyleCnt="18"/>
      <dgm:spPr>
        <a:xfrm>
          <a:off x="7006978" y="1110636"/>
          <a:ext cx="1574260" cy="72"/>
        </a:xfrm>
        <a:prstGeom prst="rect">
          <a:avLst/>
        </a:prstGeom>
        <a:solidFill>
          <a:srgbClr val="629DD1">
            <a:tint val="40000"/>
            <a:alpha val="90000"/>
            <a:hueOff val="303037"/>
            <a:satOff val="5596"/>
            <a:lumOff val="-625"/>
            <a:alphaOff val="0"/>
          </a:srgbClr>
        </a:solidFill>
        <a:ln w="12700" cap="flat" cmpd="sng" algn="ctr">
          <a:solidFill>
            <a:srgbClr val="629DD1">
              <a:tint val="40000"/>
              <a:alpha val="90000"/>
              <a:hueOff val="303037"/>
              <a:satOff val="5596"/>
              <a:lumOff val="-625"/>
              <a:alphaOff val="0"/>
            </a:srgbClr>
          </a:solidFill>
          <a:prstDash val="solid"/>
          <a:miter lim="800000"/>
        </a:ln>
        <a:effectLst/>
      </dgm:spPr>
    </dgm:pt>
    <dgm:pt modelId="{B47A5799-5F84-41AE-AF4D-4CF12BAB94C3}" type="pres">
      <dgm:prSet presAssocID="{88C2B18B-6C82-43D4-A2D2-53F8775D4148}" presName="lineArrowNode" presStyleLbl="alignAccFollowNode1" presStyleIdx="13" presStyleCnt="18"/>
      <dgm:spPr>
        <a:xfrm>
          <a:off x="8623219" y="1051842"/>
          <a:ext cx="80462" cy="151276"/>
        </a:xfrm>
        <a:prstGeom prst="chevron">
          <a:avLst>
            <a:gd name="adj" fmla="val 90000"/>
          </a:avLst>
        </a:prstGeom>
        <a:solidFill>
          <a:srgbClr val="629DD1">
            <a:tint val="40000"/>
            <a:alpha val="90000"/>
            <a:hueOff val="328290"/>
            <a:satOff val="6063"/>
            <a:lumOff val="-677"/>
            <a:alphaOff val="0"/>
          </a:srgbClr>
        </a:solidFill>
        <a:ln w="12700" cap="flat" cmpd="sng" algn="ctr">
          <a:solidFill>
            <a:srgbClr val="629DD1">
              <a:tint val="40000"/>
              <a:alpha val="90000"/>
              <a:hueOff val="328290"/>
              <a:satOff val="6063"/>
              <a:lumOff val="-677"/>
              <a:alphaOff val="0"/>
            </a:srgbClr>
          </a:solidFill>
          <a:prstDash val="solid"/>
          <a:miter lim="800000"/>
        </a:ln>
        <a:effectLst/>
      </dgm:spPr>
    </dgm:pt>
    <dgm:pt modelId="{102A1B07-4B70-4541-BB2A-735FD9F1A77C}" type="pres">
      <dgm:prSet presAssocID="{6478281D-50E2-4E2D-A094-2E7287D80D6A}" presName="sibTransNodeCircle" presStyleLbl="alignNode1" presStyleIdx="4" presStyleCnt="6">
        <dgm:presLayoutVars>
          <dgm:chMax val="0"/>
          <dgm:bulletEnabled/>
        </dgm:presLayoutVars>
      </dgm:prSet>
      <dgm:spPr/>
    </dgm:pt>
    <dgm:pt modelId="{206C9AE2-74E2-473C-8D6E-8E09111DA456}" type="pres">
      <dgm:prSet presAssocID="{6478281D-50E2-4E2D-A094-2E7287D80D6A}" presName="spacerBetweenCircleAndCallout" presStyleCnt="0">
        <dgm:presLayoutVars/>
      </dgm:prSet>
      <dgm:spPr/>
    </dgm:pt>
    <dgm:pt modelId="{EB43C3D9-B8DC-46C1-B6E6-6679DA6143F3}" type="pres">
      <dgm:prSet presAssocID="{88C2B18B-6C82-43D4-A2D2-53F8775D4148}" presName="nodeText" presStyleLbl="alignAccFollowNode1" presStyleIdx="14" presStyleCnt="18" custScaleX="108001">
        <dgm:presLayoutVars>
          <dgm:bulletEnabled val="1"/>
        </dgm:presLayoutVars>
      </dgm:prSet>
      <dgm:spPr/>
    </dgm:pt>
    <dgm:pt modelId="{697F3887-62B3-4BFE-BAAA-BE0FC7B40683}" type="pres">
      <dgm:prSet presAssocID="{6478281D-50E2-4E2D-A094-2E7287D80D6A}" presName="sibTransComposite" presStyleCnt="0"/>
      <dgm:spPr/>
    </dgm:pt>
    <dgm:pt modelId="{9640C18F-C57F-4954-891C-59758F8717C4}" type="pres">
      <dgm:prSet presAssocID="{7B7ACE65-87A9-4598-B601-BB683C3674BB}" presName="compositeNode" presStyleCnt="0"/>
      <dgm:spPr/>
    </dgm:pt>
    <dgm:pt modelId="{B698E7A9-33DD-4D39-B468-11D1F08F57E8}" type="pres">
      <dgm:prSet presAssocID="{7B7ACE65-87A9-4598-B601-BB683C3674BB}" presName="parTx" presStyleLbl="node1" presStyleIdx="0" presStyleCnt="0">
        <dgm:presLayoutVars>
          <dgm:chMax val="0"/>
          <dgm:chPref val="0"/>
          <dgm:bulletEnabled val="1"/>
        </dgm:presLayoutVars>
      </dgm:prSet>
      <dgm:spPr/>
    </dgm:pt>
    <dgm:pt modelId="{D52B3B9F-28A5-4418-886F-236693072E11}" type="pres">
      <dgm:prSet presAssocID="{7B7ACE65-87A9-4598-B601-BB683C3674BB}" presName="parSh" presStyleCnt="0"/>
      <dgm:spPr/>
    </dgm:pt>
    <dgm:pt modelId="{E9EE7F6B-500A-4D75-BA13-6FA1145CA577}" type="pres">
      <dgm:prSet presAssocID="{7B7ACE65-87A9-4598-B601-BB683C3674BB}" presName="lineNode" presStyleLbl="alignAccFollowNode1" presStyleIdx="15" presStyleCnt="18"/>
      <dgm:spPr>
        <a:xfrm>
          <a:off x="8756157" y="1110635"/>
          <a:ext cx="787130" cy="72"/>
        </a:xfrm>
        <a:prstGeom prst="rect">
          <a:avLst/>
        </a:prstGeom>
        <a:solidFill>
          <a:srgbClr val="629DD1">
            <a:tint val="40000"/>
            <a:alpha val="90000"/>
            <a:hueOff val="378796"/>
            <a:satOff val="6995"/>
            <a:lumOff val="-781"/>
            <a:alphaOff val="0"/>
          </a:srgbClr>
        </a:solidFill>
        <a:ln w="12700" cap="flat" cmpd="sng" algn="ctr">
          <a:solidFill>
            <a:srgbClr val="629DD1">
              <a:tint val="40000"/>
              <a:alpha val="90000"/>
              <a:hueOff val="378796"/>
              <a:satOff val="6995"/>
              <a:lumOff val="-781"/>
              <a:alphaOff val="0"/>
            </a:srgbClr>
          </a:solidFill>
          <a:prstDash val="solid"/>
          <a:miter lim="800000"/>
        </a:ln>
        <a:effectLst/>
      </dgm:spPr>
    </dgm:pt>
    <dgm:pt modelId="{64FC215A-A82E-4576-B287-A679D6B66F53}" type="pres">
      <dgm:prSet presAssocID="{7B7ACE65-87A9-4598-B601-BB683C3674BB}" presName="lineArrowNode" presStyleLbl="alignAccFollowNode1" presStyleIdx="16" presStyleCnt="18"/>
      <dgm:spPr/>
    </dgm:pt>
    <dgm:pt modelId="{B4868D92-8793-46E3-AA87-90122210C0AD}" type="pres">
      <dgm:prSet presAssocID="{4A2110DC-D9BA-4FE0-BDC1-92375F0FD206}" presName="sibTransNodeCircle" presStyleLbl="alignNode1" presStyleIdx="5" presStyleCnt="6">
        <dgm:presLayoutVars>
          <dgm:chMax val="0"/>
          <dgm:bulletEnabled/>
        </dgm:presLayoutVars>
      </dgm:prSet>
      <dgm:spPr/>
    </dgm:pt>
    <dgm:pt modelId="{A6F981A7-9CA0-4F2A-BBA5-580E395EC67B}" type="pres">
      <dgm:prSet presAssocID="{4A2110DC-D9BA-4FE0-BDC1-92375F0FD206}" presName="spacerBetweenCircleAndCallout" presStyleCnt="0">
        <dgm:presLayoutVars/>
      </dgm:prSet>
      <dgm:spPr/>
    </dgm:pt>
    <dgm:pt modelId="{0516A048-A7F7-4E18-A224-F23AA66E441A}" type="pres">
      <dgm:prSet presAssocID="{7B7ACE65-87A9-4598-B601-BB683C3674BB}" presName="nodeText" presStyleLbl="alignAccFollowNode1" presStyleIdx="17" presStyleCnt="18" custScaleX="100000" custScaleY="100000">
        <dgm:presLayoutVars>
          <dgm:bulletEnabled val="1"/>
        </dgm:presLayoutVars>
      </dgm:prSet>
      <dgm:spPr/>
    </dgm:pt>
  </dgm:ptLst>
  <dgm:cxnLst>
    <dgm:cxn modelId="{8A83B901-65C9-47C3-AD69-626511449EE3}" type="presOf" srcId="{FDF81BAF-3615-44E3-B81E-18956D5A3CC9}" destId="{CE667B59-50DE-4249-95FD-AADCB9345F5B}" srcOrd="0" destOrd="0" presId="urn:microsoft.com/office/officeart/2016/7/layout/LinearArrowProcessNumbered"/>
    <dgm:cxn modelId="{80575D05-E485-4D24-AEB0-AF2BBD2AB28F}" srcId="{FDF81BAF-3615-44E3-B81E-18956D5A3CC9}" destId="{E49ED516-D612-4F77-B870-385626D2F917}" srcOrd="3" destOrd="0" parTransId="{A24EF9C3-F50B-4E04-A596-8C2A1F391CAB}" sibTransId="{1C22B23C-C917-4E26-9706-C6D86142DC07}"/>
    <dgm:cxn modelId="{C88C310E-D78F-47BC-A63F-8AD4D6124477}" type="presOf" srcId="{01DDDEB4-04B8-4F12-A8A7-AC3972F88FE2}" destId="{3C8F7A14-F9D1-4B48-9C79-1102EE983902}" srcOrd="0" destOrd="0" presId="urn:microsoft.com/office/officeart/2016/7/layout/LinearArrowProcessNumbered"/>
    <dgm:cxn modelId="{2085C728-2B6A-4E7F-95E4-5DC0D5746CB9}" srcId="{FDF81BAF-3615-44E3-B81E-18956D5A3CC9}" destId="{01DDDEB4-04B8-4F12-A8A7-AC3972F88FE2}" srcOrd="2" destOrd="0" parTransId="{EA0AD616-1AFB-40D7-81E4-03FBB55F3012}" sibTransId="{819E0DAE-50AF-420B-8A1B-BB38E2AF9C58}"/>
    <dgm:cxn modelId="{99C13034-013E-49C3-A6F5-BE39BEB9CD61}" type="presOf" srcId="{88C2B18B-6C82-43D4-A2D2-53F8775D4148}" destId="{EB43C3D9-B8DC-46C1-B6E6-6679DA6143F3}" srcOrd="0" destOrd="0" presId="urn:microsoft.com/office/officeart/2016/7/layout/LinearArrowProcessNumbered"/>
    <dgm:cxn modelId="{B1FC4838-E7FE-451C-8B13-609020F9FB6B}" srcId="{FDF81BAF-3615-44E3-B81E-18956D5A3CC9}" destId="{ACD1A54B-6B42-4654-877E-5E092B7071AA}" srcOrd="1" destOrd="0" parTransId="{99E79359-0175-4048-A3B0-8F1BB0C9ECB1}" sibTransId="{C161C54D-0A23-4166-B115-AFA9F763C289}"/>
    <dgm:cxn modelId="{AEAB2F3C-EC30-4A5A-879E-4C7002BE14B3}" srcId="{FDF81BAF-3615-44E3-B81E-18956D5A3CC9}" destId="{88C2B18B-6C82-43D4-A2D2-53F8775D4148}" srcOrd="4" destOrd="0" parTransId="{3ABC96A0-7DE1-417C-BA5B-B0AEA1544F07}" sibTransId="{6478281D-50E2-4E2D-A094-2E7287D80D6A}"/>
    <dgm:cxn modelId="{BC107568-C745-4723-A1FA-E632813EE7F6}" srcId="{FDF81BAF-3615-44E3-B81E-18956D5A3CC9}" destId="{73FED2DC-9C97-4255-8309-504C22DBC7C2}" srcOrd="0" destOrd="0" parTransId="{BA979BAA-1DA4-4D4E-851D-3DC9C7607451}" sibTransId="{9B968CEB-AFAE-4AC9-A986-264E09A3E678}"/>
    <dgm:cxn modelId="{CCD4CA78-56B1-4247-9394-EE0F7F05E900}" type="presOf" srcId="{73FED2DC-9C97-4255-8309-504C22DBC7C2}" destId="{3B20ECE4-2650-4434-929B-F7908F047D2C}" srcOrd="0" destOrd="0" presId="urn:microsoft.com/office/officeart/2016/7/layout/LinearArrowProcessNumbered"/>
    <dgm:cxn modelId="{A45A1196-4415-456F-A707-097216A9DF2B}" type="presOf" srcId="{9B968CEB-AFAE-4AC9-A986-264E09A3E678}" destId="{A3E749B7-0263-4604-8C1A-FAFA19D43F7B}" srcOrd="0" destOrd="0" presId="urn:microsoft.com/office/officeart/2016/7/layout/LinearArrowProcessNumbered"/>
    <dgm:cxn modelId="{E5E34CA2-936C-45B8-AB49-AC30F7372443}" type="presOf" srcId="{819E0DAE-50AF-420B-8A1B-BB38E2AF9C58}" destId="{012468C6-D787-4A8E-AD2B-521F47E559F3}" srcOrd="0" destOrd="0" presId="urn:microsoft.com/office/officeart/2016/7/layout/LinearArrowProcessNumbered"/>
    <dgm:cxn modelId="{C94723AE-03AD-41A4-B780-6DDB87B8E468}" type="presOf" srcId="{C161C54D-0A23-4166-B115-AFA9F763C289}" destId="{A753BFEC-BEDA-48EA-9A1E-0DB34ED3E4E9}" srcOrd="0" destOrd="0" presId="urn:microsoft.com/office/officeart/2016/7/layout/LinearArrowProcessNumbered"/>
    <dgm:cxn modelId="{FBB944AE-7A2A-4F05-A97A-FA4F356FFF38}" type="presOf" srcId="{1C22B23C-C917-4E26-9706-C6D86142DC07}" destId="{D2F469B3-555C-41DB-82E5-5FE719FA4182}" srcOrd="0" destOrd="0" presId="urn:microsoft.com/office/officeart/2016/7/layout/LinearArrowProcessNumbered"/>
    <dgm:cxn modelId="{392BCCAF-BFA1-4C2D-BCEE-8ADE2E179C18}" srcId="{FDF81BAF-3615-44E3-B81E-18956D5A3CC9}" destId="{7B7ACE65-87A9-4598-B601-BB683C3674BB}" srcOrd="5" destOrd="0" parTransId="{3E54E068-3D0C-414E-A02C-622473F3B20B}" sibTransId="{4A2110DC-D9BA-4FE0-BDC1-92375F0FD206}"/>
    <dgm:cxn modelId="{29065BC5-4202-4BD3-803D-A68320C77CD2}" type="presOf" srcId="{ACD1A54B-6B42-4654-877E-5E092B7071AA}" destId="{B335510F-CCA7-41D5-8B74-A7C50A78C027}" srcOrd="0" destOrd="0" presId="urn:microsoft.com/office/officeart/2016/7/layout/LinearArrowProcessNumbered"/>
    <dgm:cxn modelId="{C2A9B6D5-4350-476E-A7E6-5E51212A895D}" type="presOf" srcId="{7B7ACE65-87A9-4598-B601-BB683C3674BB}" destId="{0516A048-A7F7-4E18-A224-F23AA66E441A}" srcOrd="0" destOrd="0" presId="urn:microsoft.com/office/officeart/2016/7/layout/LinearArrowProcessNumbered"/>
    <dgm:cxn modelId="{FE441BE1-ED4D-4C3C-B6C5-31DE6977EEDB}" type="presOf" srcId="{E49ED516-D612-4F77-B870-385626D2F917}" destId="{7AE18084-AE29-4B39-9DF9-CE7A0592251B}" srcOrd="0" destOrd="0" presId="urn:microsoft.com/office/officeart/2016/7/layout/LinearArrowProcessNumbered"/>
    <dgm:cxn modelId="{AB27C7E2-37E9-4110-8EC9-42816DE391F0}" type="presOf" srcId="{4A2110DC-D9BA-4FE0-BDC1-92375F0FD206}" destId="{B4868D92-8793-46E3-AA87-90122210C0AD}" srcOrd="0" destOrd="0" presId="urn:microsoft.com/office/officeart/2016/7/layout/LinearArrowProcessNumbered"/>
    <dgm:cxn modelId="{3AF74AF9-309C-475B-92F8-AABE03A4BA89}" type="presOf" srcId="{6478281D-50E2-4E2D-A094-2E7287D80D6A}" destId="{102A1B07-4B70-4541-BB2A-735FD9F1A77C}" srcOrd="0" destOrd="0" presId="urn:microsoft.com/office/officeart/2016/7/layout/LinearArrowProcessNumbered"/>
    <dgm:cxn modelId="{F6ABF1B1-8B45-4A6A-A7A2-666A916D452D}" type="presParOf" srcId="{CE667B59-50DE-4249-95FD-AADCB9345F5B}" destId="{6A7332DD-8C3B-49C7-A2DD-609B8D8CC5F8}" srcOrd="0" destOrd="0" presId="urn:microsoft.com/office/officeart/2016/7/layout/LinearArrowProcessNumbered"/>
    <dgm:cxn modelId="{E840AB9F-6276-4D38-AD25-72F8646F4F47}" type="presParOf" srcId="{6A7332DD-8C3B-49C7-A2DD-609B8D8CC5F8}" destId="{D992D312-741E-4D5E-86B9-98BFC275B174}" srcOrd="0" destOrd="0" presId="urn:microsoft.com/office/officeart/2016/7/layout/LinearArrowProcessNumbered"/>
    <dgm:cxn modelId="{65E41617-0F81-42DD-B2A7-F3C74BE128C3}" type="presParOf" srcId="{6A7332DD-8C3B-49C7-A2DD-609B8D8CC5F8}" destId="{1C844D6F-293D-4C14-A2F9-B218AAA30E2D}" srcOrd="1" destOrd="0" presId="urn:microsoft.com/office/officeart/2016/7/layout/LinearArrowProcessNumbered"/>
    <dgm:cxn modelId="{2784CF88-5A35-433A-B53E-B1AC18D69FA6}" type="presParOf" srcId="{1C844D6F-293D-4C14-A2F9-B218AAA30E2D}" destId="{8A34E57B-B07E-4AA2-B675-57D534F9750E}" srcOrd="0" destOrd="0" presId="urn:microsoft.com/office/officeart/2016/7/layout/LinearArrowProcessNumbered"/>
    <dgm:cxn modelId="{14D40AF7-96B7-4AF8-AF97-85A0DEC92737}" type="presParOf" srcId="{1C844D6F-293D-4C14-A2F9-B218AAA30E2D}" destId="{9D0D41FF-284C-440F-93EB-D52128578246}" srcOrd="1" destOrd="0" presId="urn:microsoft.com/office/officeart/2016/7/layout/LinearArrowProcessNumbered"/>
    <dgm:cxn modelId="{BCD69630-01B8-4316-A2FB-8A62AF35368D}" type="presParOf" srcId="{1C844D6F-293D-4C14-A2F9-B218AAA30E2D}" destId="{A3E749B7-0263-4604-8C1A-FAFA19D43F7B}" srcOrd="2" destOrd="0" presId="urn:microsoft.com/office/officeart/2016/7/layout/LinearArrowProcessNumbered"/>
    <dgm:cxn modelId="{5561C3BB-2675-45BC-8EEB-8EBDE0362D9C}" type="presParOf" srcId="{1C844D6F-293D-4C14-A2F9-B218AAA30E2D}" destId="{BBD36760-7722-4BD0-AEF7-4CE793AD041E}" srcOrd="3" destOrd="0" presId="urn:microsoft.com/office/officeart/2016/7/layout/LinearArrowProcessNumbered"/>
    <dgm:cxn modelId="{757B71BA-7829-4FF4-802F-AF9D6F124FBC}" type="presParOf" srcId="{6A7332DD-8C3B-49C7-A2DD-609B8D8CC5F8}" destId="{3B20ECE4-2650-4434-929B-F7908F047D2C}" srcOrd="2" destOrd="0" presId="urn:microsoft.com/office/officeart/2016/7/layout/LinearArrowProcessNumbered"/>
    <dgm:cxn modelId="{3A845F9D-F02D-4535-805E-ABB8601A8254}" type="presParOf" srcId="{CE667B59-50DE-4249-95FD-AADCB9345F5B}" destId="{7712B092-483B-4EE0-A8D1-B900C733AA33}" srcOrd="1" destOrd="0" presId="urn:microsoft.com/office/officeart/2016/7/layout/LinearArrowProcessNumbered"/>
    <dgm:cxn modelId="{9B9EE34C-2E2B-4DBD-BF6C-99A5CF7D80B0}" type="presParOf" srcId="{CE667B59-50DE-4249-95FD-AADCB9345F5B}" destId="{F46A3808-0D1C-43C6-A810-CDF9F7877374}" srcOrd="2" destOrd="0" presId="urn:microsoft.com/office/officeart/2016/7/layout/LinearArrowProcessNumbered"/>
    <dgm:cxn modelId="{E3D609DD-90DA-4015-99C3-8D27922B9AC6}" type="presParOf" srcId="{F46A3808-0D1C-43C6-A810-CDF9F7877374}" destId="{98C2D269-AFA7-4CE1-B55F-D11E62375604}" srcOrd="0" destOrd="0" presId="urn:microsoft.com/office/officeart/2016/7/layout/LinearArrowProcessNumbered"/>
    <dgm:cxn modelId="{2001AF7A-E95F-4F62-93C0-63F052DC5F3D}" type="presParOf" srcId="{F46A3808-0D1C-43C6-A810-CDF9F7877374}" destId="{7B6FA67C-FABD-4349-9053-EA1096BC26B7}" srcOrd="1" destOrd="0" presId="urn:microsoft.com/office/officeart/2016/7/layout/LinearArrowProcessNumbered"/>
    <dgm:cxn modelId="{2A42400D-F084-4531-B671-BA88F7D1090D}" type="presParOf" srcId="{7B6FA67C-FABD-4349-9053-EA1096BC26B7}" destId="{C0CCBEBA-7D42-4D60-8FDF-C13C33BFFF02}" srcOrd="0" destOrd="0" presId="urn:microsoft.com/office/officeart/2016/7/layout/LinearArrowProcessNumbered"/>
    <dgm:cxn modelId="{19EB3018-17CC-44B4-AFF2-FC7BA057C848}" type="presParOf" srcId="{7B6FA67C-FABD-4349-9053-EA1096BC26B7}" destId="{F206C108-167D-4FF4-AEA9-495005E89A1D}" srcOrd="1" destOrd="0" presId="urn:microsoft.com/office/officeart/2016/7/layout/LinearArrowProcessNumbered"/>
    <dgm:cxn modelId="{9D6D7BEB-7704-4EFF-A70E-A322FE63FBC7}" type="presParOf" srcId="{7B6FA67C-FABD-4349-9053-EA1096BC26B7}" destId="{A753BFEC-BEDA-48EA-9A1E-0DB34ED3E4E9}" srcOrd="2" destOrd="0" presId="urn:microsoft.com/office/officeart/2016/7/layout/LinearArrowProcessNumbered"/>
    <dgm:cxn modelId="{81CAB7D6-9ED6-4EAD-8D97-222550C4C77C}" type="presParOf" srcId="{7B6FA67C-FABD-4349-9053-EA1096BC26B7}" destId="{55EB7BE6-470A-41FF-8CCA-ACFAD68C2056}" srcOrd="3" destOrd="0" presId="urn:microsoft.com/office/officeart/2016/7/layout/LinearArrowProcessNumbered"/>
    <dgm:cxn modelId="{EA64E88D-F0E0-4F70-B1E3-83930790E830}" type="presParOf" srcId="{F46A3808-0D1C-43C6-A810-CDF9F7877374}" destId="{B335510F-CCA7-41D5-8B74-A7C50A78C027}" srcOrd="2" destOrd="0" presId="urn:microsoft.com/office/officeart/2016/7/layout/LinearArrowProcessNumbered"/>
    <dgm:cxn modelId="{792E75D7-C635-4B43-AB7B-E4C842002B0F}" type="presParOf" srcId="{CE667B59-50DE-4249-95FD-AADCB9345F5B}" destId="{03BE9B8F-3CD9-4E93-9290-143E641164DF}" srcOrd="3" destOrd="0" presId="urn:microsoft.com/office/officeart/2016/7/layout/LinearArrowProcessNumbered"/>
    <dgm:cxn modelId="{104DB7A1-1462-43B8-AB4B-8F9F11A27454}" type="presParOf" srcId="{CE667B59-50DE-4249-95FD-AADCB9345F5B}" destId="{690AD8D4-77B0-4949-B982-2D5817F7415A}" srcOrd="4" destOrd="0" presId="urn:microsoft.com/office/officeart/2016/7/layout/LinearArrowProcessNumbered"/>
    <dgm:cxn modelId="{E4E54D38-354B-4DF8-A13A-2249AD3FAE9F}" type="presParOf" srcId="{690AD8D4-77B0-4949-B982-2D5817F7415A}" destId="{C7623245-08D9-447A-A8DE-ADE44861CE41}" srcOrd="0" destOrd="0" presId="urn:microsoft.com/office/officeart/2016/7/layout/LinearArrowProcessNumbered"/>
    <dgm:cxn modelId="{64563461-4CF4-4E01-9397-524D5D0818E2}" type="presParOf" srcId="{690AD8D4-77B0-4949-B982-2D5817F7415A}" destId="{6931F72B-1820-4F76-9C16-AEE33E7AB9C1}" srcOrd="1" destOrd="0" presId="urn:microsoft.com/office/officeart/2016/7/layout/LinearArrowProcessNumbered"/>
    <dgm:cxn modelId="{5C036C55-2AAE-4818-BE61-A71FB8CB4934}" type="presParOf" srcId="{6931F72B-1820-4F76-9C16-AEE33E7AB9C1}" destId="{344FA949-655A-4DFA-9B54-B92B25FAFDEA}" srcOrd="0" destOrd="0" presId="urn:microsoft.com/office/officeart/2016/7/layout/LinearArrowProcessNumbered"/>
    <dgm:cxn modelId="{DC74AB38-63D9-4255-A14B-9EE8A1E7D275}" type="presParOf" srcId="{6931F72B-1820-4F76-9C16-AEE33E7AB9C1}" destId="{D94C5BDD-967F-4904-B38C-6F16804AC63A}" srcOrd="1" destOrd="0" presId="urn:microsoft.com/office/officeart/2016/7/layout/LinearArrowProcessNumbered"/>
    <dgm:cxn modelId="{C781D930-29EA-44F8-A2A8-70B31B967089}" type="presParOf" srcId="{6931F72B-1820-4F76-9C16-AEE33E7AB9C1}" destId="{012468C6-D787-4A8E-AD2B-521F47E559F3}" srcOrd="2" destOrd="0" presId="urn:microsoft.com/office/officeart/2016/7/layout/LinearArrowProcessNumbered"/>
    <dgm:cxn modelId="{5097A967-8838-4817-B4B5-50CCB6E2CBAB}" type="presParOf" srcId="{6931F72B-1820-4F76-9C16-AEE33E7AB9C1}" destId="{9794D179-EDDD-42E1-9494-8E9860CF1DBF}" srcOrd="3" destOrd="0" presId="urn:microsoft.com/office/officeart/2016/7/layout/LinearArrowProcessNumbered"/>
    <dgm:cxn modelId="{638C2DF7-62B9-4649-B95D-8A5C7DD4BC62}" type="presParOf" srcId="{690AD8D4-77B0-4949-B982-2D5817F7415A}" destId="{3C8F7A14-F9D1-4B48-9C79-1102EE983902}" srcOrd="2" destOrd="0" presId="urn:microsoft.com/office/officeart/2016/7/layout/LinearArrowProcessNumbered"/>
    <dgm:cxn modelId="{F112086D-9809-475D-94BD-AC75D9A14579}" type="presParOf" srcId="{CE667B59-50DE-4249-95FD-AADCB9345F5B}" destId="{35E393CE-2564-45A9-97A6-52D32E448E85}" srcOrd="5" destOrd="0" presId="urn:microsoft.com/office/officeart/2016/7/layout/LinearArrowProcessNumbered"/>
    <dgm:cxn modelId="{DD6D7F72-B0F2-4FC2-BC57-EB7491D88566}" type="presParOf" srcId="{CE667B59-50DE-4249-95FD-AADCB9345F5B}" destId="{5E9798E8-8221-45E2-B491-E481ED4D480E}" srcOrd="6" destOrd="0" presId="urn:microsoft.com/office/officeart/2016/7/layout/LinearArrowProcessNumbered"/>
    <dgm:cxn modelId="{E3370F82-AB68-4F23-AB18-0A9481DB14C7}" type="presParOf" srcId="{5E9798E8-8221-45E2-B491-E481ED4D480E}" destId="{9F1B5BB2-3103-4995-9900-47D5FC5C6D1E}" srcOrd="0" destOrd="0" presId="urn:microsoft.com/office/officeart/2016/7/layout/LinearArrowProcessNumbered"/>
    <dgm:cxn modelId="{1D0664FF-C727-45B0-9258-9CBE262F5D94}" type="presParOf" srcId="{5E9798E8-8221-45E2-B491-E481ED4D480E}" destId="{FC6F689C-DD86-49AD-9531-12519AFB30A6}" srcOrd="1" destOrd="0" presId="urn:microsoft.com/office/officeart/2016/7/layout/LinearArrowProcessNumbered"/>
    <dgm:cxn modelId="{A2E44FA1-CA47-4FB5-BB46-2FB4A308BF84}" type="presParOf" srcId="{FC6F689C-DD86-49AD-9531-12519AFB30A6}" destId="{802B9E80-A3C6-4DB9-A94A-E5D3537AC842}" srcOrd="0" destOrd="0" presId="urn:microsoft.com/office/officeart/2016/7/layout/LinearArrowProcessNumbered"/>
    <dgm:cxn modelId="{9857A68C-6D0F-43E6-8019-4338789A3E34}" type="presParOf" srcId="{FC6F689C-DD86-49AD-9531-12519AFB30A6}" destId="{4627C379-72A8-423E-A44B-813F746C141D}" srcOrd="1" destOrd="0" presId="urn:microsoft.com/office/officeart/2016/7/layout/LinearArrowProcessNumbered"/>
    <dgm:cxn modelId="{BFDE32F6-ABD4-43D8-BD1F-DA02EBF96ED6}" type="presParOf" srcId="{FC6F689C-DD86-49AD-9531-12519AFB30A6}" destId="{D2F469B3-555C-41DB-82E5-5FE719FA4182}" srcOrd="2" destOrd="0" presId="urn:microsoft.com/office/officeart/2016/7/layout/LinearArrowProcessNumbered"/>
    <dgm:cxn modelId="{E8048056-69D4-4136-878F-8BEB7DA1C4A2}" type="presParOf" srcId="{FC6F689C-DD86-49AD-9531-12519AFB30A6}" destId="{42B07ED7-9599-4A2E-A998-FF3F612D913A}" srcOrd="3" destOrd="0" presId="urn:microsoft.com/office/officeart/2016/7/layout/LinearArrowProcessNumbered"/>
    <dgm:cxn modelId="{F4FB4A3A-EA09-4B18-BD6F-889E6FB2315E}" type="presParOf" srcId="{5E9798E8-8221-45E2-B491-E481ED4D480E}" destId="{7AE18084-AE29-4B39-9DF9-CE7A0592251B}" srcOrd="2" destOrd="0" presId="urn:microsoft.com/office/officeart/2016/7/layout/LinearArrowProcessNumbered"/>
    <dgm:cxn modelId="{E98A39F4-C828-4B3E-AEC8-7762F5997F23}" type="presParOf" srcId="{CE667B59-50DE-4249-95FD-AADCB9345F5B}" destId="{E8439A78-6227-40F9-8E45-1D8568D5A52F}" srcOrd="7" destOrd="0" presId="urn:microsoft.com/office/officeart/2016/7/layout/LinearArrowProcessNumbered"/>
    <dgm:cxn modelId="{81E184ED-4C72-4468-BEBE-13063874E644}" type="presParOf" srcId="{CE667B59-50DE-4249-95FD-AADCB9345F5B}" destId="{8E2875F5-7D34-4C75-B6BA-E336080211BF}" srcOrd="8" destOrd="0" presId="urn:microsoft.com/office/officeart/2016/7/layout/LinearArrowProcessNumbered"/>
    <dgm:cxn modelId="{705E7DCD-ED4F-40EA-B82F-C804456C42F1}" type="presParOf" srcId="{8E2875F5-7D34-4C75-B6BA-E336080211BF}" destId="{A51CBAEF-B30D-44DD-B798-116BB3739CDC}" srcOrd="0" destOrd="0" presId="urn:microsoft.com/office/officeart/2016/7/layout/LinearArrowProcessNumbered"/>
    <dgm:cxn modelId="{81C95D74-AE44-40AB-A71D-1338F613B17E}" type="presParOf" srcId="{8E2875F5-7D34-4C75-B6BA-E336080211BF}" destId="{CFC60D6B-E84E-4A11-B467-BB25E51D7940}" srcOrd="1" destOrd="0" presId="urn:microsoft.com/office/officeart/2016/7/layout/LinearArrowProcessNumbered"/>
    <dgm:cxn modelId="{C5E067E9-BCD7-498D-9A1B-7C51965C4AB9}" type="presParOf" srcId="{CFC60D6B-E84E-4A11-B467-BB25E51D7940}" destId="{0E187B33-1A69-4129-847B-59A467713D85}" srcOrd="0" destOrd="0" presId="urn:microsoft.com/office/officeart/2016/7/layout/LinearArrowProcessNumbered"/>
    <dgm:cxn modelId="{DEE72F69-E46B-4377-BD6E-4B8D0C047842}" type="presParOf" srcId="{CFC60D6B-E84E-4A11-B467-BB25E51D7940}" destId="{B47A5799-5F84-41AE-AF4D-4CF12BAB94C3}" srcOrd="1" destOrd="0" presId="urn:microsoft.com/office/officeart/2016/7/layout/LinearArrowProcessNumbered"/>
    <dgm:cxn modelId="{2F814A67-E626-4AFF-9921-28EEF8457A24}" type="presParOf" srcId="{CFC60D6B-E84E-4A11-B467-BB25E51D7940}" destId="{102A1B07-4B70-4541-BB2A-735FD9F1A77C}" srcOrd="2" destOrd="0" presId="urn:microsoft.com/office/officeart/2016/7/layout/LinearArrowProcessNumbered"/>
    <dgm:cxn modelId="{69818DC2-FE1F-4386-8FC3-3BD20D0BAC3C}" type="presParOf" srcId="{CFC60D6B-E84E-4A11-B467-BB25E51D7940}" destId="{206C9AE2-74E2-473C-8D6E-8E09111DA456}" srcOrd="3" destOrd="0" presId="urn:microsoft.com/office/officeart/2016/7/layout/LinearArrowProcessNumbered"/>
    <dgm:cxn modelId="{93691804-0258-4009-BD6F-5E2475375F96}" type="presParOf" srcId="{8E2875F5-7D34-4C75-B6BA-E336080211BF}" destId="{EB43C3D9-B8DC-46C1-B6E6-6679DA6143F3}" srcOrd="2" destOrd="0" presId="urn:microsoft.com/office/officeart/2016/7/layout/LinearArrowProcessNumbered"/>
    <dgm:cxn modelId="{D95A4DB1-7D3C-4F60-AA0D-7C5CECC4BA48}" type="presParOf" srcId="{CE667B59-50DE-4249-95FD-AADCB9345F5B}" destId="{697F3887-62B3-4BFE-BAAA-BE0FC7B40683}" srcOrd="9" destOrd="0" presId="urn:microsoft.com/office/officeart/2016/7/layout/LinearArrowProcessNumbered"/>
    <dgm:cxn modelId="{619CF3D9-1561-4D0C-8A6F-653060F73051}" type="presParOf" srcId="{CE667B59-50DE-4249-95FD-AADCB9345F5B}" destId="{9640C18F-C57F-4954-891C-59758F8717C4}" srcOrd="10" destOrd="0" presId="urn:microsoft.com/office/officeart/2016/7/layout/LinearArrowProcessNumbered"/>
    <dgm:cxn modelId="{8C326F95-0B5C-4AD1-AC9D-9F86ACAD5C9A}" type="presParOf" srcId="{9640C18F-C57F-4954-891C-59758F8717C4}" destId="{B698E7A9-33DD-4D39-B468-11D1F08F57E8}" srcOrd="0" destOrd="0" presId="urn:microsoft.com/office/officeart/2016/7/layout/LinearArrowProcessNumbered"/>
    <dgm:cxn modelId="{459DAB1D-6152-408F-82F8-E3AEB438E7F2}" type="presParOf" srcId="{9640C18F-C57F-4954-891C-59758F8717C4}" destId="{D52B3B9F-28A5-4418-886F-236693072E11}" srcOrd="1" destOrd="0" presId="urn:microsoft.com/office/officeart/2016/7/layout/LinearArrowProcessNumbered"/>
    <dgm:cxn modelId="{98437D2D-0867-48CD-8FCD-E83092C71A03}" type="presParOf" srcId="{D52B3B9F-28A5-4418-886F-236693072E11}" destId="{E9EE7F6B-500A-4D75-BA13-6FA1145CA577}" srcOrd="0" destOrd="0" presId="urn:microsoft.com/office/officeart/2016/7/layout/LinearArrowProcessNumbered"/>
    <dgm:cxn modelId="{89C0A788-1AB3-4BE6-B85B-C3FB76754B85}" type="presParOf" srcId="{D52B3B9F-28A5-4418-886F-236693072E11}" destId="{64FC215A-A82E-4576-B287-A679D6B66F53}" srcOrd="1" destOrd="0" presId="urn:microsoft.com/office/officeart/2016/7/layout/LinearArrowProcessNumbered"/>
    <dgm:cxn modelId="{3C369F3D-C266-4260-B4A0-12C15FE55BEA}" type="presParOf" srcId="{D52B3B9F-28A5-4418-886F-236693072E11}" destId="{B4868D92-8793-46E3-AA87-90122210C0AD}" srcOrd="2" destOrd="0" presId="urn:microsoft.com/office/officeart/2016/7/layout/LinearArrowProcessNumbered"/>
    <dgm:cxn modelId="{8E899601-9419-4C30-A898-0D5BA8E12254}" type="presParOf" srcId="{D52B3B9F-28A5-4418-886F-236693072E11}" destId="{A6F981A7-9CA0-4F2A-BBA5-580E395EC67B}" srcOrd="3" destOrd="0" presId="urn:microsoft.com/office/officeart/2016/7/layout/LinearArrowProcessNumbered"/>
    <dgm:cxn modelId="{F26D5D64-B166-4048-B414-B8AD70C4A1C1}" type="presParOf" srcId="{9640C18F-C57F-4954-891C-59758F8717C4}" destId="{0516A048-A7F7-4E18-A224-F23AA66E441A}"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4E57B-B07E-4AA2-B675-57D534F9750E}">
      <dsp:nvSpPr>
        <dsp:cNvPr id="0" name=""/>
        <dsp:cNvSpPr/>
      </dsp:nvSpPr>
      <dsp:spPr>
        <a:xfrm>
          <a:off x="818011" y="1231258"/>
          <a:ext cx="646322" cy="71"/>
        </a:xfrm>
        <a:prstGeom prst="rect">
          <a:avLst/>
        </a:prstGeom>
        <a:solidFill>
          <a:srgbClr val="629DD1">
            <a:tint val="40000"/>
            <a:alpha val="90000"/>
            <a:hueOff val="0"/>
            <a:satOff val="0"/>
            <a:lumOff val="0"/>
            <a:alphaOff val="0"/>
          </a:srgbClr>
        </a:solidFill>
        <a:ln w="12700" cap="flat" cmpd="sng" algn="ctr">
          <a:solidFill>
            <a:srgbClr val="629DD1">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D0D41FF-284C-440F-93EB-D52128578246}">
      <dsp:nvSpPr>
        <dsp:cNvPr id="0" name=""/>
        <dsp:cNvSpPr/>
      </dsp:nvSpPr>
      <dsp:spPr>
        <a:xfrm>
          <a:off x="1503113" y="1176950"/>
          <a:ext cx="74327" cy="139699"/>
        </a:xfrm>
        <a:prstGeom prst="chevron">
          <a:avLst>
            <a:gd name="adj" fmla="val 90000"/>
          </a:avLst>
        </a:prstGeom>
        <a:solidFill>
          <a:srgbClr val="629DD1">
            <a:tint val="40000"/>
            <a:alpha val="90000"/>
            <a:hueOff val="25253"/>
            <a:satOff val="466"/>
            <a:lumOff val="-52"/>
            <a:alphaOff val="0"/>
          </a:srgbClr>
        </a:solidFill>
        <a:ln w="12700" cap="flat" cmpd="sng" algn="ctr">
          <a:solidFill>
            <a:srgbClr val="629DD1">
              <a:tint val="40000"/>
              <a:alpha val="90000"/>
              <a:hueOff val="25253"/>
              <a:satOff val="466"/>
              <a:lumOff val="-52"/>
              <a:alphaOff val="0"/>
            </a:srgbClr>
          </a:solidFill>
          <a:prstDash val="solid"/>
          <a:miter lim="800000"/>
        </a:ln>
        <a:effectLst/>
      </dsp:spPr>
      <dsp:style>
        <a:lnRef idx="2">
          <a:scrgbClr r="0" g="0" b="0"/>
        </a:lnRef>
        <a:fillRef idx="1">
          <a:scrgbClr r="0" g="0" b="0"/>
        </a:fillRef>
        <a:effectRef idx="0">
          <a:scrgbClr r="0" g="0" b="0"/>
        </a:effectRef>
        <a:fontRef idx="minor"/>
      </dsp:style>
    </dsp:sp>
    <dsp:sp modelId="{A3E749B7-0263-4604-8C1A-FAFA19D43F7B}">
      <dsp:nvSpPr>
        <dsp:cNvPr id="0" name=""/>
        <dsp:cNvSpPr/>
      </dsp:nvSpPr>
      <dsp:spPr>
        <a:xfrm>
          <a:off x="431824" y="925897"/>
          <a:ext cx="610794" cy="610794"/>
        </a:xfrm>
        <a:prstGeom prst="ellipse">
          <a:avLst/>
        </a:prstGeom>
        <a:solidFill>
          <a:srgbClr val="629DD1">
            <a:hueOff val="0"/>
            <a:satOff val="0"/>
            <a:lumOff val="0"/>
            <a:alphaOff val="0"/>
          </a:srgbClr>
        </a:solidFill>
        <a:ln w="12700" cap="flat" cmpd="sng" algn="ctr">
          <a:solidFill>
            <a:srgbClr val="629DD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2" tIns="23702" rIns="23702" bIns="23702"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W</a:t>
          </a:r>
        </a:p>
      </dsp:txBody>
      <dsp:txXfrm>
        <a:off x="521273" y="1015346"/>
        <a:ext cx="431896" cy="431896"/>
      </dsp:txXfrm>
    </dsp:sp>
    <dsp:sp modelId="{3B20ECE4-2650-4434-929B-F7908F047D2C}">
      <dsp:nvSpPr>
        <dsp:cNvPr id="0" name=""/>
        <dsp:cNvSpPr/>
      </dsp:nvSpPr>
      <dsp:spPr>
        <a:xfrm>
          <a:off x="10109" y="1702241"/>
          <a:ext cx="1454224" cy="1965600"/>
        </a:xfrm>
        <a:prstGeom prst="upArrowCallout">
          <a:avLst>
            <a:gd name="adj1" fmla="val 50000"/>
            <a:gd name="adj2" fmla="val 20000"/>
            <a:gd name="adj3" fmla="val 20000"/>
            <a:gd name="adj4" fmla="val 100000"/>
          </a:avLst>
        </a:prstGeom>
        <a:solidFill>
          <a:srgbClr val="629DD1">
            <a:tint val="40000"/>
            <a:alpha val="90000"/>
            <a:hueOff val="50506"/>
            <a:satOff val="933"/>
            <a:lumOff val="-104"/>
            <a:alphaOff val="0"/>
          </a:srgbClr>
        </a:solidFill>
        <a:ln w="12700" cap="flat" cmpd="sng" algn="ctr">
          <a:solidFill>
            <a:srgbClr val="629DD1">
              <a:tint val="40000"/>
              <a:alpha val="90000"/>
              <a:hueOff val="50506"/>
              <a:satOff val="933"/>
              <a:lumOff val="-10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11" tIns="165100" rIns="114711" bIns="165100" numCol="1" spcCol="1270" anchor="t" anchorCtr="0">
          <a:noAutofit/>
        </a:bodyPr>
        <a:lstStyle/>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Welcome</a:t>
          </a:r>
        </a:p>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Welcome the Veteran in a warm tone, with a smile and direct eye contact when in person.  </a:t>
          </a:r>
          <a:endParaRPr lang="en-US" sz="1100" kern="1200" dirty="0">
            <a:solidFill>
              <a:sysClr val="windowText" lastClr="000000">
                <a:hueOff val="0"/>
                <a:satOff val="0"/>
                <a:lumOff val="0"/>
                <a:alphaOff val="0"/>
              </a:sysClr>
            </a:solidFill>
            <a:highlight>
              <a:srgbClr val="FFFF00"/>
            </a:highlight>
            <a:latin typeface="Calibri" panose="020F0502020204030204"/>
            <a:ea typeface="+mn-ea"/>
            <a:cs typeface="+mn-cs"/>
          </a:endParaRPr>
        </a:p>
      </dsp:txBody>
      <dsp:txXfrm>
        <a:off x="10109" y="1993086"/>
        <a:ext cx="1454224" cy="1674755"/>
      </dsp:txXfrm>
    </dsp:sp>
    <dsp:sp modelId="{C0CCBEBA-7D42-4D60-8FDF-C13C33BFFF02}">
      <dsp:nvSpPr>
        <dsp:cNvPr id="0" name=""/>
        <dsp:cNvSpPr/>
      </dsp:nvSpPr>
      <dsp:spPr>
        <a:xfrm>
          <a:off x="1625914" y="1231350"/>
          <a:ext cx="1454224" cy="72"/>
        </a:xfrm>
        <a:prstGeom prst="rect">
          <a:avLst/>
        </a:prstGeom>
        <a:solidFill>
          <a:srgbClr val="629DD1">
            <a:tint val="40000"/>
            <a:alpha val="90000"/>
            <a:hueOff val="75759"/>
            <a:satOff val="1399"/>
            <a:lumOff val="-156"/>
            <a:alphaOff val="0"/>
          </a:srgbClr>
        </a:solidFill>
        <a:ln w="12700" cap="flat" cmpd="sng" algn="ctr">
          <a:solidFill>
            <a:srgbClr val="629DD1">
              <a:tint val="40000"/>
              <a:alpha val="90000"/>
              <a:hueOff val="75759"/>
              <a:satOff val="1399"/>
              <a:lumOff val="-156"/>
              <a:alphaOff val="0"/>
            </a:srgbClr>
          </a:solidFill>
          <a:prstDash val="solid"/>
          <a:miter lim="800000"/>
        </a:ln>
        <a:effectLst/>
      </dsp:spPr>
      <dsp:style>
        <a:lnRef idx="2">
          <a:scrgbClr r="0" g="0" b="0"/>
        </a:lnRef>
        <a:fillRef idx="1">
          <a:scrgbClr r="0" g="0" b="0"/>
        </a:fillRef>
        <a:effectRef idx="0">
          <a:scrgbClr r="0" g="0" b="0"/>
        </a:effectRef>
        <a:fontRef idx="minor"/>
      </dsp:style>
    </dsp:sp>
    <dsp:sp modelId="{F206C108-167D-4FF4-AEA9-495005E89A1D}">
      <dsp:nvSpPr>
        <dsp:cNvPr id="0" name=""/>
        <dsp:cNvSpPr/>
      </dsp:nvSpPr>
      <dsp:spPr>
        <a:xfrm>
          <a:off x="3118918" y="1177025"/>
          <a:ext cx="74327" cy="139784"/>
        </a:xfrm>
        <a:prstGeom prst="chevron">
          <a:avLst>
            <a:gd name="adj" fmla="val 90000"/>
          </a:avLst>
        </a:prstGeom>
        <a:solidFill>
          <a:srgbClr val="629DD1">
            <a:tint val="40000"/>
            <a:alpha val="90000"/>
            <a:hueOff val="101012"/>
            <a:satOff val="1865"/>
            <a:lumOff val="-208"/>
            <a:alphaOff val="0"/>
          </a:srgbClr>
        </a:solidFill>
        <a:ln w="12700" cap="flat" cmpd="sng" algn="ctr">
          <a:solidFill>
            <a:srgbClr val="629DD1">
              <a:tint val="40000"/>
              <a:alpha val="90000"/>
              <a:hueOff val="101012"/>
              <a:satOff val="1865"/>
              <a:lumOff val="-208"/>
              <a:alphaOff val="0"/>
            </a:srgbClr>
          </a:solidFill>
          <a:prstDash val="solid"/>
          <a:miter lim="800000"/>
        </a:ln>
        <a:effectLst/>
      </dsp:spPr>
      <dsp:style>
        <a:lnRef idx="2">
          <a:scrgbClr r="0" g="0" b="0"/>
        </a:lnRef>
        <a:fillRef idx="1">
          <a:scrgbClr r="0" g="0" b="0"/>
        </a:fillRef>
        <a:effectRef idx="0">
          <a:scrgbClr r="0" g="0" b="0"/>
        </a:effectRef>
        <a:fontRef idx="minor"/>
      </dsp:style>
    </dsp:sp>
    <dsp:sp modelId="{A753BFEC-BEDA-48EA-9A1E-0DB34ED3E4E9}">
      <dsp:nvSpPr>
        <dsp:cNvPr id="0" name=""/>
        <dsp:cNvSpPr/>
      </dsp:nvSpPr>
      <dsp:spPr>
        <a:xfrm>
          <a:off x="2047629" y="925989"/>
          <a:ext cx="610794" cy="610794"/>
        </a:xfrm>
        <a:prstGeom prst="ellipse">
          <a:avLst/>
        </a:prstGeom>
        <a:solidFill>
          <a:srgbClr val="629DD1">
            <a:hueOff val="22688"/>
            <a:satOff val="2608"/>
            <a:lumOff val="-2079"/>
            <a:alphaOff val="0"/>
          </a:srgbClr>
        </a:solidFill>
        <a:ln w="12700" cap="flat" cmpd="sng" algn="ctr">
          <a:solidFill>
            <a:srgbClr val="629DD1">
              <a:hueOff val="22688"/>
              <a:satOff val="2608"/>
              <a:lumOff val="-207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2" tIns="23702" rIns="23702" bIns="23702"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E</a:t>
          </a:r>
        </a:p>
      </dsp:txBody>
      <dsp:txXfrm>
        <a:off x="2137078" y="1015438"/>
        <a:ext cx="431896" cy="431896"/>
      </dsp:txXfrm>
    </dsp:sp>
    <dsp:sp modelId="{B335510F-CCA7-41D5-8B74-A7C50A78C027}">
      <dsp:nvSpPr>
        <dsp:cNvPr id="0" name=""/>
        <dsp:cNvSpPr/>
      </dsp:nvSpPr>
      <dsp:spPr>
        <a:xfrm>
          <a:off x="1625914" y="1702475"/>
          <a:ext cx="1454224" cy="1965600"/>
        </a:xfrm>
        <a:prstGeom prst="upArrowCallout">
          <a:avLst>
            <a:gd name="adj1" fmla="val 50000"/>
            <a:gd name="adj2" fmla="val 20000"/>
            <a:gd name="adj3" fmla="val 20000"/>
            <a:gd name="adj4" fmla="val 100000"/>
          </a:avLst>
        </a:prstGeom>
        <a:solidFill>
          <a:srgbClr val="629DD1">
            <a:tint val="40000"/>
            <a:alpha val="90000"/>
            <a:hueOff val="126265"/>
            <a:satOff val="2332"/>
            <a:lumOff val="-260"/>
            <a:alphaOff val="0"/>
          </a:srgbClr>
        </a:solidFill>
        <a:ln w="12700" cap="flat" cmpd="sng" algn="ctr">
          <a:solidFill>
            <a:srgbClr val="629DD1">
              <a:tint val="40000"/>
              <a:alpha val="90000"/>
              <a:hueOff val="126265"/>
              <a:satOff val="2332"/>
              <a:lumOff val="-26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11" tIns="165100" rIns="114711" bIns="165100" numCol="1" spcCol="1270" anchor="t" anchorCtr="0">
          <a:noAutofit/>
        </a:bodyPr>
        <a:lstStyle/>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Explain</a:t>
          </a:r>
        </a:p>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Explain who you are, what your role is and what he/she can expect from you.  </a:t>
          </a:r>
        </a:p>
      </dsp:txBody>
      <dsp:txXfrm>
        <a:off x="1625914" y="1993320"/>
        <a:ext cx="1454224" cy="1674755"/>
      </dsp:txXfrm>
    </dsp:sp>
    <dsp:sp modelId="{344FA949-655A-4DFA-9B54-B92B25FAFDEA}">
      <dsp:nvSpPr>
        <dsp:cNvPr id="0" name=""/>
        <dsp:cNvSpPr/>
      </dsp:nvSpPr>
      <dsp:spPr>
        <a:xfrm>
          <a:off x="3241719" y="1231350"/>
          <a:ext cx="1454224" cy="72"/>
        </a:xfrm>
        <a:prstGeom prst="rect">
          <a:avLst/>
        </a:prstGeom>
        <a:solidFill>
          <a:srgbClr val="629DD1">
            <a:tint val="40000"/>
            <a:alpha val="90000"/>
            <a:hueOff val="151519"/>
            <a:satOff val="2798"/>
            <a:lumOff val="-312"/>
            <a:alphaOff val="0"/>
          </a:srgbClr>
        </a:solidFill>
        <a:ln w="12700" cap="flat" cmpd="sng" algn="ctr">
          <a:solidFill>
            <a:srgbClr val="629DD1">
              <a:tint val="40000"/>
              <a:alpha val="90000"/>
              <a:hueOff val="151519"/>
              <a:satOff val="2798"/>
              <a:lumOff val="-312"/>
              <a:alphaOff val="0"/>
            </a:srgbClr>
          </a:solidFill>
          <a:prstDash val="solid"/>
          <a:miter lim="800000"/>
        </a:ln>
        <a:effectLst/>
      </dsp:spPr>
      <dsp:style>
        <a:lnRef idx="2">
          <a:scrgbClr r="0" g="0" b="0"/>
        </a:lnRef>
        <a:fillRef idx="1">
          <a:scrgbClr r="0" g="0" b="0"/>
        </a:fillRef>
        <a:effectRef idx="0">
          <a:scrgbClr r="0" g="0" b="0"/>
        </a:effectRef>
        <a:fontRef idx="minor"/>
      </dsp:style>
    </dsp:sp>
    <dsp:sp modelId="{D94C5BDD-967F-4904-B38C-6F16804AC63A}">
      <dsp:nvSpPr>
        <dsp:cNvPr id="0" name=""/>
        <dsp:cNvSpPr/>
      </dsp:nvSpPr>
      <dsp:spPr>
        <a:xfrm>
          <a:off x="4734723" y="1177025"/>
          <a:ext cx="74327" cy="139784"/>
        </a:xfrm>
        <a:prstGeom prst="chevron">
          <a:avLst>
            <a:gd name="adj" fmla="val 90000"/>
          </a:avLst>
        </a:prstGeom>
        <a:solidFill>
          <a:srgbClr val="629DD1">
            <a:tint val="40000"/>
            <a:alpha val="90000"/>
            <a:hueOff val="176772"/>
            <a:satOff val="3264"/>
            <a:lumOff val="-364"/>
            <a:alphaOff val="0"/>
          </a:srgbClr>
        </a:solidFill>
        <a:ln w="12700" cap="flat" cmpd="sng" algn="ctr">
          <a:solidFill>
            <a:srgbClr val="629DD1">
              <a:tint val="40000"/>
              <a:alpha val="90000"/>
              <a:hueOff val="176772"/>
              <a:satOff val="3264"/>
              <a:lumOff val="-364"/>
              <a:alphaOff val="0"/>
            </a:srgbClr>
          </a:solidFill>
          <a:prstDash val="solid"/>
          <a:miter lim="800000"/>
        </a:ln>
        <a:effectLst/>
      </dsp:spPr>
      <dsp:style>
        <a:lnRef idx="2">
          <a:scrgbClr r="0" g="0" b="0"/>
        </a:lnRef>
        <a:fillRef idx="1">
          <a:scrgbClr r="0" g="0" b="0"/>
        </a:fillRef>
        <a:effectRef idx="0">
          <a:scrgbClr r="0" g="0" b="0"/>
        </a:effectRef>
        <a:fontRef idx="minor"/>
      </dsp:style>
    </dsp:sp>
    <dsp:sp modelId="{012468C6-D787-4A8E-AD2B-521F47E559F3}">
      <dsp:nvSpPr>
        <dsp:cNvPr id="0" name=""/>
        <dsp:cNvSpPr/>
      </dsp:nvSpPr>
      <dsp:spPr>
        <a:xfrm>
          <a:off x="3663434" y="925989"/>
          <a:ext cx="610794" cy="610794"/>
        </a:xfrm>
        <a:prstGeom prst="ellipse">
          <a:avLst/>
        </a:prstGeom>
        <a:solidFill>
          <a:srgbClr val="629DD1">
            <a:hueOff val="45376"/>
            <a:satOff val="5216"/>
            <a:lumOff val="-4157"/>
            <a:alphaOff val="0"/>
          </a:srgbClr>
        </a:solidFill>
        <a:ln w="12700" cap="flat" cmpd="sng" algn="ctr">
          <a:solidFill>
            <a:srgbClr val="629DD1">
              <a:hueOff val="45376"/>
              <a:satOff val="5216"/>
              <a:lumOff val="-4157"/>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2" tIns="23702" rIns="23702" bIns="23702"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C</a:t>
          </a:r>
        </a:p>
      </dsp:txBody>
      <dsp:txXfrm>
        <a:off x="3752883" y="1015438"/>
        <a:ext cx="431896" cy="431896"/>
      </dsp:txXfrm>
    </dsp:sp>
    <dsp:sp modelId="{3C8F7A14-F9D1-4B48-9C79-1102EE983902}">
      <dsp:nvSpPr>
        <dsp:cNvPr id="0" name=""/>
        <dsp:cNvSpPr/>
      </dsp:nvSpPr>
      <dsp:spPr>
        <a:xfrm>
          <a:off x="3203619" y="1743085"/>
          <a:ext cx="1454224" cy="1965600"/>
        </a:xfrm>
        <a:prstGeom prst="upArrowCallout">
          <a:avLst>
            <a:gd name="adj1" fmla="val 50000"/>
            <a:gd name="adj2" fmla="val 20000"/>
            <a:gd name="adj3" fmla="val 20000"/>
            <a:gd name="adj4" fmla="val 100000"/>
          </a:avLst>
        </a:prstGeom>
        <a:solidFill>
          <a:srgbClr val="629DD1">
            <a:tint val="40000"/>
            <a:alpha val="90000"/>
            <a:hueOff val="202025"/>
            <a:satOff val="3731"/>
            <a:lumOff val="-416"/>
            <a:alphaOff val="0"/>
          </a:srgbClr>
        </a:solidFill>
        <a:ln w="12700" cap="flat" cmpd="sng" algn="ctr">
          <a:solidFill>
            <a:srgbClr val="629DD1">
              <a:tint val="40000"/>
              <a:alpha val="90000"/>
              <a:hueOff val="202025"/>
              <a:satOff val="3731"/>
              <a:lumOff val="-41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11" tIns="165100" rIns="114711" bIns="165100" numCol="1" spcCol="1270" anchor="t" anchorCtr="0">
          <a:noAutofit/>
        </a:bodyPr>
        <a:lstStyle/>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Connect </a:t>
          </a:r>
        </a:p>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Connect by having a pleasant interaction and learning a bit about who the Veteran is.</a:t>
          </a:r>
        </a:p>
      </dsp:txBody>
      <dsp:txXfrm>
        <a:off x="3203619" y="2033930"/>
        <a:ext cx="1454224" cy="1674755"/>
      </dsp:txXfrm>
    </dsp:sp>
    <dsp:sp modelId="{802B9E80-A3C6-4DB9-A94A-E5D3537AC842}">
      <dsp:nvSpPr>
        <dsp:cNvPr id="0" name=""/>
        <dsp:cNvSpPr/>
      </dsp:nvSpPr>
      <dsp:spPr>
        <a:xfrm>
          <a:off x="4995029" y="1231350"/>
          <a:ext cx="1454224" cy="72"/>
        </a:xfrm>
        <a:prstGeom prst="rect">
          <a:avLst/>
        </a:prstGeom>
        <a:solidFill>
          <a:srgbClr val="629DD1">
            <a:tint val="40000"/>
            <a:alpha val="90000"/>
            <a:hueOff val="227278"/>
            <a:satOff val="4197"/>
            <a:lumOff val="-469"/>
            <a:alphaOff val="0"/>
          </a:srgbClr>
        </a:solidFill>
        <a:ln w="12700" cap="flat" cmpd="sng" algn="ctr">
          <a:solidFill>
            <a:srgbClr val="629DD1">
              <a:tint val="40000"/>
              <a:alpha val="90000"/>
              <a:hueOff val="227278"/>
              <a:satOff val="4197"/>
              <a:lumOff val="-469"/>
              <a:alphaOff val="0"/>
            </a:srgbClr>
          </a:solidFill>
          <a:prstDash val="solid"/>
          <a:miter lim="800000"/>
        </a:ln>
        <a:effectLst/>
      </dsp:spPr>
      <dsp:style>
        <a:lnRef idx="2">
          <a:scrgbClr r="0" g="0" b="0"/>
        </a:lnRef>
        <a:fillRef idx="1">
          <a:scrgbClr r="0" g="0" b="0"/>
        </a:fillRef>
        <a:effectRef idx="0">
          <a:scrgbClr r="0" g="0" b="0"/>
        </a:effectRef>
        <a:fontRef idx="minor"/>
      </dsp:style>
    </dsp:sp>
    <dsp:sp modelId="{4627C379-72A8-423E-A44B-813F746C141D}">
      <dsp:nvSpPr>
        <dsp:cNvPr id="0" name=""/>
        <dsp:cNvSpPr/>
      </dsp:nvSpPr>
      <dsp:spPr>
        <a:xfrm>
          <a:off x="6488033" y="1177025"/>
          <a:ext cx="74327" cy="139784"/>
        </a:xfrm>
        <a:prstGeom prst="chevron">
          <a:avLst>
            <a:gd name="adj" fmla="val 90000"/>
          </a:avLst>
        </a:prstGeom>
        <a:solidFill>
          <a:srgbClr val="629DD1">
            <a:tint val="40000"/>
            <a:alpha val="90000"/>
            <a:hueOff val="252531"/>
            <a:satOff val="4664"/>
            <a:lumOff val="-521"/>
            <a:alphaOff val="0"/>
          </a:srgbClr>
        </a:solidFill>
        <a:ln w="12700" cap="flat" cmpd="sng" algn="ctr">
          <a:solidFill>
            <a:srgbClr val="629DD1">
              <a:tint val="40000"/>
              <a:alpha val="90000"/>
              <a:hueOff val="252531"/>
              <a:satOff val="4664"/>
              <a:lumOff val="-521"/>
              <a:alphaOff val="0"/>
            </a:srgbClr>
          </a:solidFill>
          <a:prstDash val="solid"/>
          <a:miter lim="800000"/>
        </a:ln>
        <a:effectLst/>
      </dsp:spPr>
      <dsp:style>
        <a:lnRef idx="2">
          <a:scrgbClr r="0" g="0" b="0"/>
        </a:lnRef>
        <a:fillRef idx="1">
          <a:scrgbClr r="0" g="0" b="0"/>
        </a:fillRef>
        <a:effectRef idx="0">
          <a:scrgbClr r="0" g="0" b="0"/>
        </a:effectRef>
        <a:fontRef idx="minor"/>
      </dsp:style>
    </dsp:sp>
    <dsp:sp modelId="{D2F469B3-555C-41DB-82E5-5FE719FA4182}">
      <dsp:nvSpPr>
        <dsp:cNvPr id="0" name=""/>
        <dsp:cNvSpPr/>
      </dsp:nvSpPr>
      <dsp:spPr>
        <a:xfrm>
          <a:off x="5416744" y="925989"/>
          <a:ext cx="610794" cy="610794"/>
        </a:xfrm>
        <a:prstGeom prst="ellipse">
          <a:avLst/>
        </a:prstGeom>
        <a:solidFill>
          <a:srgbClr val="629DD1">
            <a:hueOff val="68064"/>
            <a:satOff val="7823"/>
            <a:lumOff val="-6236"/>
            <a:alphaOff val="0"/>
          </a:srgbClr>
        </a:solidFill>
        <a:ln w="12700" cap="flat" cmpd="sng" algn="ctr">
          <a:solidFill>
            <a:srgbClr val="629DD1">
              <a:hueOff val="68064"/>
              <a:satOff val="7823"/>
              <a:lumOff val="-623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2" tIns="23702" rIns="23702" bIns="23702"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A</a:t>
          </a:r>
        </a:p>
      </dsp:txBody>
      <dsp:txXfrm>
        <a:off x="5506193" y="1015438"/>
        <a:ext cx="431896" cy="431896"/>
      </dsp:txXfrm>
    </dsp:sp>
    <dsp:sp modelId="{7AE18084-AE29-4B39-9DF9-CE7A0592251B}">
      <dsp:nvSpPr>
        <dsp:cNvPr id="0" name=""/>
        <dsp:cNvSpPr/>
      </dsp:nvSpPr>
      <dsp:spPr>
        <a:xfrm>
          <a:off x="4811775" y="1708018"/>
          <a:ext cx="1729233" cy="1965600"/>
        </a:xfrm>
        <a:prstGeom prst="upArrowCallout">
          <a:avLst>
            <a:gd name="adj1" fmla="val 50000"/>
            <a:gd name="adj2" fmla="val 20000"/>
            <a:gd name="adj3" fmla="val 20000"/>
            <a:gd name="adj4" fmla="val 100000"/>
          </a:avLst>
        </a:prstGeom>
        <a:solidFill>
          <a:srgbClr val="629DD1">
            <a:tint val="40000"/>
            <a:alpha val="90000"/>
            <a:hueOff val="277784"/>
            <a:satOff val="5130"/>
            <a:lumOff val="-573"/>
            <a:alphaOff val="0"/>
          </a:srgbClr>
        </a:solidFill>
        <a:ln w="12700" cap="flat" cmpd="sng" algn="ctr">
          <a:solidFill>
            <a:srgbClr val="629DD1">
              <a:tint val="40000"/>
              <a:alpha val="90000"/>
              <a:hueOff val="277784"/>
              <a:satOff val="5130"/>
              <a:lumOff val="-57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11" tIns="165100" rIns="114711" bIns="165100" numCol="1" spcCol="1270" anchor="t" anchorCtr="0">
          <a:noAutofit/>
        </a:bodyPr>
        <a:lstStyle/>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Actively Listen</a:t>
          </a:r>
        </a:p>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Actively listen to the Veteran’s needs and preferences. Be open to what he/she is saying without interruption. Take the Veteran’s needs into account.  </a:t>
          </a:r>
        </a:p>
      </dsp:txBody>
      <dsp:txXfrm>
        <a:off x="4811775" y="2053865"/>
        <a:ext cx="1729233" cy="1619753"/>
      </dsp:txXfrm>
    </dsp:sp>
    <dsp:sp modelId="{0E187B33-1A69-4129-847B-59A467713D85}">
      <dsp:nvSpPr>
        <dsp:cNvPr id="0" name=""/>
        <dsp:cNvSpPr/>
      </dsp:nvSpPr>
      <dsp:spPr>
        <a:xfrm>
          <a:off x="6669010" y="1231350"/>
          <a:ext cx="1454224" cy="72"/>
        </a:xfrm>
        <a:prstGeom prst="rect">
          <a:avLst/>
        </a:prstGeom>
        <a:solidFill>
          <a:srgbClr val="629DD1">
            <a:tint val="40000"/>
            <a:alpha val="90000"/>
            <a:hueOff val="303037"/>
            <a:satOff val="5596"/>
            <a:lumOff val="-625"/>
            <a:alphaOff val="0"/>
          </a:srgbClr>
        </a:solidFill>
        <a:ln w="12700" cap="flat" cmpd="sng" algn="ctr">
          <a:solidFill>
            <a:srgbClr val="629DD1">
              <a:tint val="40000"/>
              <a:alpha val="90000"/>
              <a:hueOff val="303037"/>
              <a:satOff val="5596"/>
              <a:lumOff val="-625"/>
              <a:alphaOff val="0"/>
            </a:srgbClr>
          </a:solidFill>
          <a:prstDash val="solid"/>
          <a:miter lim="800000"/>
        </a:ln>
        <a:effectLst/>
      </dsp:spPr>
      <dsp:style>
        <a:lnRef idx="2">
          <a:scrgbClr r="0" g="0" b="0"/>
        </a:lnRef>
        <a:fillRef idx="1">
          <a:scrgbClr r="0" g="0" b="0"/>
        </a:fillRef>
        <a:effectRef idx="0">
          <a:scrgbClr r="0" g="0" b="0"/>
        </a:effectRef>
        <a:fontRef idx="minor"/>
      </dsp:style>
    </dsp:sp>
    <dsp:sp modelId="{B47A5799-5F84-41AE-AF4D-4CF12BAB94C3}">
      <dsp:nvSpPr>
        <dsp:cNvPr id="0" name=""/>
        <dsp:cNvSpPr/>
      </dsp:nvSpPr>
      <dsp:spPr>
        <a:xfrm>
          <a:off x="8162014" y="1177025"/>
          <a:ext cx="74327" cy="139784"/>
        </a:xfrm>
        <a:prstGeom prst="chevron">
          <a:avLst>
            <a:gd name="adj" fmla="val 90000"/>
          </a:avLst>
        </a:prstGeom>
        <a:solidFill>
          <a:srgbClr val="629DD1">
            <a:tint val="40000"/>
            <a:alpha val="90000"/>
            <a:hueOff val="328290"/>
            <a:satOff val="6063"/>
            <a:lumOff val="-677"/>
            <a:alphaOff val="0"/>
          </a:srgbClr>
        </a:solidFill>
        <a:ln w="12700" cap="flat" cmpd="sng" algn="ctr">
          <a:solidFill>
            <a:srgbClr val="629DD1">
              <a:tint val="40000"/>
              <a:alpha val="90000"/>
              <a:hueOff val="328290"/>
              <a:satOff val="6063"/>
              <a:lumOff val="-677"/>
              <a:alphaOff val="0"/>
            </a:srgbClr>
          </a:solidFill>
          <a:prstDash val="solid"/>
          <a:miter lim="800000"/>
        </a:ln>
        <a:effectLst/>
      </dsp:spPr>
      <dsp:style>
        <a:lnRef idx="2">
          <a:scrgbClr r="0" g="0" b="0"/>
        </a:lnRef>
        <a:fillRef idx="1">
          <a:scrgbClr r="0" g="0" b="0"/>
        </a:fillRef>
        <a:effectRef idx="0">
          <a:scrgbClr r="0" g="0" b="0"/>
        </a:effectRef>
        <a:fontRef idx="minor"/>
      </dsp:style>
    </dsp:sp>
    <dsp:sp modelId="{102A1B07-4B70-4541-BB2A-735FD9F1A77C}">
      <dsp:nvSpPr>
        <dsp:cNvPr id="0" name=""/>
        <dsp:cNvSpPr/>
      </dsp:nvSpPr>
      <dsp:spPr>
        <a:xfrm>
          <a:off x="7090725" y="925989"/>
          <a:ext cx="610794" cy="610794"/>
        </a:xfrm>
        <a:prstGeom prst="ellipse">
          <a:avLst/>
        </a:prstGeom>
        <a:solidFill>
          <a:srgbClr val="629DD1">
            <a:hueOff val="90751"/>
            <a:satOff val="10431"/>
            <a:lumOff val="-8314"/>
            <a:alphaOff val="0"/>
          </a:srgbClr>
        </a:solidFill>
        <a:ln w="12700" cap="flat" cmpd="sng" algn="ctr">
          <a:solidFill>
            <a:srgbClr val="629DD1">
              <a:hueOff val="90751"/>
              <a:satOff val="10431"/>
              <a:lumOff val="-831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2" tIns="23702" rIns="23702" bIns="23702"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R</a:t>
          </a:r>
        </a:p>
      </dsp:txBody>
      <dsp:txXfrm>
        <a:off x="7180174" y="1015438"/>
        <a:ext cx="431896" cy="431896"/>
      </dsp:txXfrm>
    </dsp:sp>
    <dsp:sp modelId="{EB43C3D9-B8DC-46C1-B6E6-6679DA6143F3}">
      <dsp:nvSpPr>
        <dsp:cNvPr id="0" name=""/>
        <dsp:cNvSpPr/>
      </dsp:nvSpPr>
      <dsp:spPr>
        <a:xfrm>
          <a:off x="6610834" y="1702475"/>
          <a:ext cx="1570577" cy="1965600"/>
        </a:xfrm>
        <a:prstGeom prst="upArrowCallout">
          <a:avLst>
            <a:gd name="adj1" fmla="val 50000"/>
            <a:gd name="adj2" fmla="val 20000"/>
            <a:gd name="adj3" fmla="val 20000"/>
            <a:gd name="adj4" fmla="val 100000"/>
          </a:avLst>
        </a:prstGeom>
        <a:solidFill>
          <a:srgbClr val="629DD1">
            <a:tint val="40000"/>
            <a:alpha val="90000"/>
            <a:hueOff val="353543"/>
            <a:satOff val="6529"/>
            <a:lumOff val="-729"/>
            <a:alphaOff val="0"/>
          </a:srgbClr>
        </a:solidFill>
        <a:ln w="12700" cap="flat" cmpd="sng" algn="ctr">
          <a:solidFill>
            <a:srgbClr val="629DD1">
              <a:tint val="40000"/>
              <a:alpha val="90000"/>
              <a:hueOff val="353543"/>
              <a:satOff val="6529"/>
              <a:lumOff val="-72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711" tIns="165100" rIns="114711" bIns="165100" numCol="1" spcCol="1270" anchor="t" anchorCtr="0">
          <a:noAutofit/>
        </a:bodyPr>
        <a:lstStyle/>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Respond</a:t>
          </a:r>
        </a:p>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Respond to his/her needs and explain what you are planning to do. Describe your actions and follow up to make sure the Veteran is ok. </a:t>
          </a:r>
        </a:p>
      </dsp:txBody>
      <dsp:txXfrm>
        <a:off x="6610834" y="2016590"/>
        <a:ext cx="1570577" cy="1651485"/>
      </dsp:txXfrm>
    </dsp:sp>
    <dsp:sp modelId="{E9EE7F6B-500A-4D75-BA13-6FA1145CA577}">
      <dsp:nvSpPr>
        <dsp:cNvPr id="0" name=""/>
        <dsp:cNvSpPr/>
      </dsp:nvSpPr>
      <dsp:spPr>
        <a:xfrm>
          <a:off x="8284815" y="1231350"/>
          <a:ext cx="727823" cy="72"/>
        </a:xfrm>
        <a:prstGeom prst="rect">
          <a:avLst/>
        </a:prstGeom>
        <a:solidFill>
          <a:srgbClr val="629DD1">
            <a:tint val="40000"/>
            <a:alpha val="90000"/>
            <a:hueOff val="378796"/>
            <a:satOff val="6995"/>
            <a:lumOff val="-781"/>
            <a:alphaOff val="0"/>
          </a:srgbClr>
        </a:solidFill>
        <a:ln w="12700" cap="flat" cmpd="sng" algn="ctr">
          <a:solidFill>
            <a:srgbClr val="629DD1">
              <a:tint val="40000"/>
              <a:alpha val="90000"/>
              <a:hueOff val="378796"/>
              <a:satOff val="6995"/>
              <a:lumOff val="-781"/>
              <a:alphaOff val="0"/>
            </a:srgbClr>
          </a:solidFill>
          <a:prstDash val="solid"/>
          <a:miter lim="800000"/>
        </a:ln>
        <a:effectLst/>
      </dsp:spPr>
      <dsp:style>
        <a:lnRef idx="2">
          <a:scrgbClr r="0" g="0" b="0"/>
        </a:lnRef>
        <a:fillRef idx="1">
          <a:scrgbClr r="0" g="0" b="0"/>
        </a:fillRef>
        <a:effectRef idx="0">
          <a:scrgbClr r="0" g="0" b="0"/>
        </a:effectRef>
        <a:fontRef idx="minor"/>
      </dsp:style>
    </dsp:sp>
    <dsp:sp modelId="{B4868D92-8793-46E3-AA87-90122210C0AD}">
      <dsp:nvSpPr>
        <dsp:cNvPr id="0" name=""/>
        <dsp:cNvSpPr/>
      </dsp:nvSpPr>
      <dsp:spPr>
        <a:xfrm>
          <a:off x="8707241" y="925989"/>
          <a:ext cx="610794" cy="610794"/>
        </a:xfrm>
        <a:prstGeom prst="ellipse">
          <a:avLst/>
        </a:prstGeom>
        <a:solidFill>
          <a:srgbClr val="629DD1">
            <a:hueOff val="113439"/>
            <a:satOff val="13039"/>
            <a:lumOff val="-10393"/>
            <a:alphaOff val="0"/>
          </a:srgbClr>
        </a:solidFill>
        <a:ln w="12700" cap="flat" cmpd="sng" algn="ctr">
          <a:solidFill>
            <a:srgbClr val="629DD1">
              <a:hueOff val="113439"/>
              <a:satOff val="13039"/>
              <a:lumOff val="-1039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2" tIns="23702" rIns="23702" bIns="23702"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E</a:t>
          </a:r>
        </a:p>
      </dsp:txBody>
      <dsp:txXfrm>
        <a:off x="8796690" y="1015438"/>
        <a:ext cx="431896" cy="431896"/>
      </dsp:txXfrm>
    </dsp:sp>
    <dsp:sp modelId="{0516A048-A7F7-4E18-A224-F23AA66E441A}">
      <dsp:nvSpPr>
        <dsp:cNvPr id="0" name=""/>
        <dsp:cNvSpPr/>
      </dsp:nvSpPr>
      <dsp:spPr>
        <a:xfrm>
          <a:off x="8284815" y="1702475"/>
          <a:ext cx="1513975" cy="1965600"/>
        </a:xfrm>
        <a:prstGeom prst="upArrowCallout">
          <a:avLst>
            <a:gd name="adj1" fmla="val 50000"/>
            <a:gd name="adj2" fmla="val 20000"/>
            <a:gd name="adj3" fmla="val 20000"/>
            <a:gd name="adj4" fmla="val 100000"/>
          </a:avLst>
        </a:prstGeom>
        <a:solidFill>
          <a:srgbClr val="629DD1">
            <a:tint val="40000"/>
            <a:alpha val="90000"/>
            <a:hueOff val="429303"/>
            <a:satOff val="7928"/>
            <a:lumOff val="-885"/>
            <a:alphaOff val="0"/>
          </a:srgbClr>
        </a:solidFill>
        <a:ln w="12700" cap="flat" cmpd="sng" algn="ctr">
          <a:solidFill>
            <a:srgbClr val="629DD1">
              <a:tint val="40000"/>
              <a:alpha val="90000"/>
              <a:hueOff val="429303"/>
              <a:satOff val="7928"/>
              <a:lumOff val="-88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424" tIns="165100" rIns="119424" bIns="165100" numCol="1" spcCol="1270" anchor="t" anchorCtr="0">
          <a:noAutofit/>
        </a:bodyPr>
        <a:lstStyle/>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Express</a:t>
          </a:r>
        </a:p>
        <a:p>
          <a:pPr marL="0" lvl="0" indent="0" algn="l"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mn-cs"/>
            </a:rPr>
            <a:t>Express gratitude and thank him/her for choosing VA</a:t>
          </a:r>
        </a:p>
      </dsp:txBody>
      <dsp:txXfrm>
        <a:off x="8284815" y="2005270"/>
        <a:ext cx="1513975" cy="1662805"/>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67C92-01BD-4A81-9C7E-D2C76A683776}" type="datetimeFigureOut">
              <a:rPr lang="en-US" smtClean="0"/>
              <a:t>2/18/2021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65352-80C6-4D44-9342-68D97797F156}" type="slidenum">
              <a:rPr lang="en-US" smtClean="0"/>
              <a:t>‹#›</a:t>
            </a:fld>
            <a:endParaRPr lang="en-US" dirty="0"/>
          </a:p>
        </p:txBody>
      </p:sp>
    </p:spTree>
    <p:extLst>
      <p:ext uri="{BB962C8B-B14F-4D97-AF65-F5344CB8AC3E}">
        <p14:creationId xmlns:p14="http://schemas.microsoft.com/office/powerpoint/2010/main" val="160518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E78C26-0D5C-0C41-9165-3D6E1B6E94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54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4"/>
            <a:ext cx="2844800" cy="365125"/>
          </a:xfrm>
          <a:prstGeom prst="rect">
            <a:avLst/>
          </a:prstGeom>
        </p:spPr>
        <p:txBody>
          <a:bodyPr vert="horz" lIns="109728" tIns="54864" rIns="109728" bIns="54864"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440" smtClean="0">
                <a:solidFill>
                  <a:prstClr val="white"/>
                </a:solidFill>
              </a:rPr>
              <a:pPr/>
              <a:t>‹#›</a:t>
            </a:fld>
            <a:endParaRPr lang="en-US" sz="1440" dirty="0">
              <a:solidFill>
                <a:prstClr val="white"/>
              </a:solidFill>
            </a:endParaRPr>
          </a:p>
        </p:txBody>
      </p:sp>
    </p:spTree>
    <p:extLst>
      <p:ext uri="{BB962C8B-B14F-4D97-AF65-F5344CB8AC3E}">
        <p14:creationId xmlns:p14="http://schemas.microsoft.com/office/powerpoint/2010/main" val="226000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182"/>
            <a:fld id="{D983F1FA-211D-3044-9E35-958DFBC26156}" type="slidenum">
              <a:rPr lang="en-US" smtClean="0">
                <a:solidFill>
                  <a:prstClr val="white"/>
                </a:solidFill>
              </a:rPr>
              <a:pPr defTabSz="457182"/>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182"/>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35212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4A7D-8E87-403A-A6C2-59DE6F3895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329BD-C7D1-43CA-8F35-631D17021DB5}"/>
              </a:ext>
            </a:extLst>
          </p:cNvPr>
          <p:cNvSpPr>
            <a:spLocks noGrp="1"/>
          </p:cNvSpPr>
          <p:nvPr>
            <p:ph type="dt" sz="half" idx="10"/>
          </p:nvPr>
        </p:nvSpPr>
        <p:spPr/>
        <p:txBody>
          <a:bodyPr/>
          <a:lstStyle/>
          <a:p>
            <a:fld id="{3194FF92-5A93-40EF-9660-05B462FA702E}" type="datetimeFigureOut">
              <a:rPr lang="en-US" smtClean="0"/>
              <a:t>2/18/2021</a:t>
            </a:fld>
            <a:endParaRPr lang="en-US"/>
          </a:p>
        </p:txBody>
      </p:sp>
      <p:sp>
        <p:nvSpPr>
          <p:cNvPr id="4" name="Footer Placeholder 3">
            <a:extLst>
              <a:ext uri="{FF2B5EF4-FFF2-40B4-BE49-F238E27FC236}">
                <a16:creationId xmlns:a16="http://schemas.microsoft.com/office/drawing/2014/main" id="{1E944C67-68E2-4FFC-89C1-86EA79470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3D056A-0F6D-4B3B-90B9-0AF71295D314}"/>
              </a:ext>
            </a:extLst>
          </p:cNvPr>
          <p:cNvSpPr>
            <a:spLocks noGrp="1"/>
          </p:cNvSpPr>
          <p:nvPr>
            <p:ph type="sldNum" sz="quarter" idx="12"/>
          </p:nvPr>
        </p:nvSpPr>
        <p:spPr/>
        <p:txBody>
          <a:bodyPr/>
          <a:lstStyle/>
          <a:p>
            <a:fld id="{EA3AAC17-4A4C-4DE7-B9C1-B2B31B6C7ED2}" type="slidenum">
              <a:rPr lang="en-US" smtClean="0"/>
              <a:t>‹#›</a:t>
            </a:fld>
            <a:endParaRPr lang="en-US"/>
          </a:p>
        </p:txBody>
      </p:sp>
    </p:spTree>
    <p:extLst>
      <p:ext uri="{BB962C8B-B14F-4D97-AF65-F5344CB8AC3E}">
        <p14:creationId xmlns:p14="http://schemas.microsoft.com/office/powerpoint/2010/main" val="248885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4"/>
            <a:ext cx="2844800" cy="365125"/>
          </a:xfrm>
          <a:prstGeom prst="rect">
            <a:avLst/>
          </a:prstGeom>
        </p:spPr>
        <p:txBody>
          <a:bodyPr vert="horz" lIns="109728" tIns="54864" rIns="109728" bIns="54864"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440" smtClean="0">
                <a:solidFill>
                  <a:prstClr val="white"/>
                </a:solidFill>
              </a:rPr>
              <a:pPr/>
              <a:t>‹#›</a:t>
            </a:fld>
            <a:endParaRPr lang="en-US" sz="1440" dirty="0">
              <a:solidFill>
                <a:prstClr val="white"/>
              </a:solidFill>
            </a:endParaRPr>
          </a:p>
        </p:txBody>
      </p:sp>
    </p:spTree>
    <p:extLst>
      <p:ext uri="{BB962C8B-B14F-4D97-AF65-F5344CB8AC3E}">
        <p14:creationId xmlns:p14="http://schemas.microsoft.com/office/powerpoint/2010/main" val="427645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096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383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273143"/>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862" y="273056"/>
            <a:ext cx="6815668"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3" y="1435108"/>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571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94"/>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dirty="0"/>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55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6"/>
            <a:ext cx="2844800" cy="365125"/>
          </a:xfrm>
          <a:prstGeom prst="rect">
            <a:avLst/>
          </a:prstGeom>
        </p:spPr>
        <p:txBody>
          <a:bodyPr lIns="91440" tIns="45720" rIns="91440" bIns="45720"/>
          <a:lstStyle/>
          <a:p>
            <a:pPr defTabSz="548640"/>
            <a:endParaRPr lang="en-US" dirty="0">
              <a:solidFill>
                <a:srgbClr val="000000"/>
              </a:solidFill>
            </a:endParaRPr>
          </a:p>
        </p:txBody>
      </p:sp>
      <p:sp>
        <p:nvSpPr>
          <p:cNvPr id="5" name="Footer Placeholder 4"/>
          <p:cNvSpPr>
            <a:spLocks noGrp="1"/>
          </p:cNvSpPr>
          <p:nvPr>
            <p:ph type="ftr" sz="quarter" idx="11"/>
          </p:nvPr>
        </p:nvSpPr>
        <p:spPr>
          <a:xfrm>
            <a:off x="4165600" y="6356446"/>
            <a:ext cx="3860800" cy="365125"/>
          </a:xfrm>
          <a:prstGeom prst="rect">
            <a:avLst/>
          </a:prstGeom>
        </p:spPr>
        <p:txBody>
          <a:bodyPr lIns="91440" tIns="45720" rIns="91440" bIns="45720"/>
          <a:lstStyle/>
          <a:p>
            <a:pPr defTabSz="54864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979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6"/>
            <a:ext cx="2844800" cy="365125"/>
          </a:xfrm>
          <a:prstGeom prst="rect">
            <a:avLst/>
          </a:prstGeom>
        </p:spPr>
        <p:txBody>
          <a:bodyPr lIns="91440" tIns="45720" rIns="91440" bIns="45720"/>
          <a:lstStyle/>
          <a:p>
            <a:pPr defTabSz="548640"/>
            <a:endParaRPr lang="en-US" dirty="0">
              <a:solidFill>
                <a:srgbClr val="000000"/>
              </a:solidFill>
            </a:endParaRPr>
          </a:p>
        </p:txBody>
      </p:sp>
      <p:sp>
        <p:nvSpPr>
          <p:cNvPr id="5" name="Footer Placeholder 4"/>
          <p:cNvSpPr>
            <a:spLocks noGrp="1"/>
          </p:cNvSpPr>
          <p:nvPr>
            <p:ph type="ftr" sz="quarter" idx="11"/>
          </p:nvPr>
        </p:nvSpPr>
        <p:spPr>
          <a:xfrm>
            <a:off x="4165600" y="6356446"/>
            <a:ext cx="3860800" cy="365125"/>
          </a:xfrm>
          <a:prstGeom prst="rect">
            <a:avLst/>
          </a:prstGeom>
        </p:spPr>
        <p:txBody>
          <a:bodyPr lIns="91440" tIns="45720" rIns="91440" bIns="45720"/>
          <a:lstStyle/>
          <a:p>
            <a:pPr defTabSz="54864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493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4"/>
            <a:ext cx="2844800" cy="365125"/>
          </a:xfrm>
          <a:prstGeom prst="rect">
            <a:avLst/>
          </a:prstGeom>
        </p:spPr>
        <p:txBody>
          <a:bodyPr vert="horz" lIns="109728" tIns="54864" rIns="109728" bIns="54864"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440" smtClean="0">
                <a:solidFill>
                  <a:prstClr val="white"/>
                </a:solidFill>
              </a:rPr>
              <a:pPr/>
              <a:t>‹#›</a:t>
            </a:fld>
            <a:endParaRPr lang="en-US" sz="1440" dirty="0">
              <a:solidFill>
                <a:prstClr val="white"/>
              </a:solidFill>
            </a:endParaRPr>
          </a:p>
        </p:txBody>
      </p:sp>
    </p:spTree>
    <p:extLst>
      <p:ext uri="{BB962C8B-B14F-4D97-AF65-F5344CB8AC3E}">
        <p14:creationId xmlns:p14="http://schemas.microsoft.com/office/powerpoint/2010/main" val="261287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8112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307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544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273143"/>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862" y="273056"/>
            <a:ext cx="6815668"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3" y="1435108"/>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1710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94"/>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dirty="0"/>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6"/>
            <a:ext cx="2844800" cy="365125"/>
          </a:xfrm>
          <a:prstGeom prst="rect">
            <a:avLst/>
          </a:prstGeom>
        </p:spPr>
        <p:txBody>
          <a:bodyPr lIns="91440" tIns="45720" rIns="91440" bIns="45720"/>
          <a:lstStyle/>
          <a:p>
            <a:pPr defTabSz="548640"/>
            <a:endParaRPr lang="en-US" dirty="0">
              <a:solidFill>
                <a:srgbClr val="000000"/>
              </a:solidFill>
            </a:endParaRPr>
          </a:p>
        </p:txBody>
      </p:sp>
      <p:sp>
        <p:nvSpPr>
          <p:cNvPr id="5" name="Footer Placeholder 4"/>
          <p:cNvSpPr>
            <a:spLocks noGrp="1"/>
          </p:cNvSpPr>
          <p:nvPr>
            <p:ph type="ftr" sz="quarter" idx="11"/>
          </p:nvPr>
        </p:nvSpPr>
        <p:spPr>
          <a:xfrm>
            <a:off x="4165600" y="6356446"/>
            <a:ext cx="3860800" cy="365125"/>
          </a:xfrm>
          <a:prstGeom prst="rect">
            <a:avLst/>
          </a:prstGeom>
        </p:spPr>
        <p:txBody>
          <a:bodyPr lIns="91440" tIns="45720" rIns="91440" bIns="45720"/>
          <a:lstStyle/>
          <a:p>
            <a:pPr defTabSz="54864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647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6"/>
            <a:ext cx="2844800" cy="365125"/>
          </a:xfrm>
          <a:prstGeom prst="rect">
            <a:avLst/>
          </a:prstGeom>
        </p:spPr>
        <p:txBody>
          <a:bodyPr lIns="91440" tIns="45720" rIns="91440" bIns="45720"/>
          <a:lstStyle/>
          <a:p>
            <a:pPr defTabSz="548640"/>
            <a:endParaRPr lang="en-US" dirty="0">
              <a:solidFill>
                <a:srgbClr val="000000"/>
              </a:solidFill>
            </a:endParaRPr>
          </a:p>
        </p:txBody>
      </p:sp>
      <p:sp>
        <p:nvSpPr>
          <p:cNvPr id="5" name="Footer Placeholder 4"/>
          <p:cNvSpPr>
            <a:spLocks noGrp="1"/>
          </p:cNvSpPr>
          <p:nvPr>
            <p:ph type="ftr" sz="quarter" idx="11"/>
          </p:nvPr>
        </p:nvSpPr>
        <p:spPr>
          <a:xfrm>
            <a:off x="4165600" y="6356446"/>
            <a:ext cx="3860800" cy="365125"/>
          </a:xfrm>
          <a:prstGeom prst="rect">
            <a:avLst/>
          </a:prstGeom>
        </p:spPr>
        <p:txBody>
          <a:bodyPr lIns="91440" tIns="45720" rIns="91440" bIns="45720"/>
          <a:lstStyle/>
          <a:p>
            <a:pPr defTabSz="54864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293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442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273143"/>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862" y="273056"/>
            <a:ext cx="6815668"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3" y="1435108"/>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60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94"/>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dirty="0"/>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086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6"/>
            <a:ext cx="2844800" cy="365125"/>
          </a:xfrm>
          <a:prstGeom prst="rect">
            <a:avLst/>
          </a:prstGeom>
        </p:spPr>
        <p:txBody>
          <a:bodyPr lIns="91440" tIns="45720" rIns="91440" bIns="45720"/>
          <a:lstStyle/>
          <a:p>
            <a:pPr defTabSz="548640"/>
            <a:endParaRPr lang="en-US" dirty="0">
              <a:solidFill>
                <a:srgbClr val="000000"/>
              </a:solidFill>
            </a:endParaRPr>
          </a:p>
        </p:txBody>
      </p:sp>
      <p:sp>
        <p:nvSpPr>
          <p:cNvPr id="5" name="Footer Placeholder 4"/>
          <p:cNvSpPr>
            <a:spLocks noGrp="1"/>
          </p:cNvSpPr>
          <p:nvPr>
            <p:ph type="ftr" sz="quarter" idx="11"/>
          </p:nvPr>
        </p:nvSpPr>
        <p:spPr>
          <a:xfrm>
            <a:off x="4165600" y="6356446"/>
            <a:ext cx="3860800" cy="365125"/>
          </a:xfrm>
          <a:prstGeom prst="rect">
            <a:avLst/>
          </a:prstGeom>
        </p:spPr>
        <p:txBody>
          <a:bodyPr lIns="91440" tIns="45720" rIns="91440" bIns="45720"/>
          <a:lstStyle/>
          <a:p>
            <a:pPr defTabSz="548640"/>
            <a:r>
              <a:rPr lang="en-US" dirty="0">
                <a:solidFill>
                  <a:srgbClr val="000000"/>
                </a:solidFill>
              </a:rPr>
              <a:t>Working Draft, Pre-Decisional, Deliberative </a:t>
            </a:r>
            <a:r>
              <a:rPr lang="en-US" dirty="0" err="1">
                <a:solidFill>
                  <a:srgbClr val="000000"/>
                </a:solidFill>
              </a:rPr>
              <a:t>Documet</a:t>
            </a:r>
            <a:r>
              <a:rPr lang="en-US" dirty="0">
                <a:solidFill>
                  <a:srgbClr val="000000"/>
                </a:solidFill>
              </a:rPr>
              <a: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144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46"/>
            <a:ext cx="2844800" cy="365125"/>
          </a:xfrm>
          <a:prstGeom prst="rect">
            <a:avLst/>
          </a:prstGeom>
        </p:spPr>
        <p:txBody>
          <a:bodyPr lIns="91440" tIns="45720" rIns="91440" bIns="45720"/>
          <a:lstStyle/>
          <a:p>
            <a:pPr defTabSz="548640"/>
            <a:endParaRPr lang="en-US" dirty="0">
              <a:solidFill>
                <a:srgbClr val="000000"/>
              </a:solidFill>
            </a:endParaRPr>
          </a:p>
        </p:txBody>
      </p:sp>
      <p:sp>
        <p:nvSpPr>
          <p:cNvPr id="5" name="Footer Placeholder 4"/>
          <p:cNvSpPr>
            <a:spLocks noGrp="1"/>
          </p:cNvSpPr>
          <p:nvPr>
            <p:ph type="ftr" sz="quarter" idx="11"/>
          </p:nvPr>
        </p:nvSpPr>
        <p:spPr>
          <a:xfrm>
            <a:off x="4165600" y="6356446"/>
            <a:ext cx="3860800" cy="365125"/>
          </a:xfrm>
          <a:prstGeom prst="rect">
            <a:avLst/>
          </a:prstGeom>
        </p:spPr>
        <p:txBody>
          <a:bodyPr lIns="91440" tIns="45720" rIns="91440" bIns="45720"/>
          <a:lstStyle/>
          <a:p>
            <a:pPr defTabSz="548640"/>
            <a:r>
              <a:rPr lang="en-US" dirty="0">
                <a:solidFill>
                  <a:srgbClr val="000000"/>
                </a:solidFill>
              </a:rPr>
              <a:t>Working Draft, Pre-Decisional, Deliberative </a:t>
            </a:r>
            <a:r>
              <a:rPr lang="en-US" dirty="0" err="1">
                <a:solidFill>
                  <a:srgbClr val="000000"/>
                </a:solidFill>
              </a:rPr>
              <a:t>Documet</a:t>
            </a:r>
            <a:r>
              <a:rPr lang="en-US" dirty="0">
                <a:solidFill>
                  <a:srgbClr val="000000"/>
                </a:solidFill>
              </a:rPr>
              <a: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780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22" y="1590"/>
          <a:ext cx="2116" cy="1586"/>
        </p:xfrm>
        <a:graphic>
          <a:graphicData uri="http://schemas.openxmlformats.org/presentationml/2006/ole">
            <mc:AlternateContent xmlns:mc="http://schemas.openxmlformats.org/markup-compatibility/2006">
              <mc:Choice xmlns:v="urn:schemas-microsoft-com:vml" Requires="v">
                <p:oleObj spid="_x0000_s10346"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2" y="1590"/>
                        <a:ext cx="2116" cy="1586"/>
                      </a:xfrm>
                      <a:prstGeom prst="rect">
                        <a:avLst/>
                      </a:prstGeom>
                    </p:spPr>
                  </p:pic>
                </p:oleObj>
              </mc:Fallback>
            </mc:AlternateContent>
          </a:graphicData>
        </a:graphic>
      </p:graphicFrame>
      <p:sp>
        <p:nvSpPr>
          <p:cNvPr id="2" name="Title 1"/>
          <p:cNvSpPr>
            <a:spLocks noGrp="1"/>
          </p:cNvSpPr>
          <p:nvPr>
            <p:ph type="ctrTitle"/>
          </p:nvPr>
        </p:nvSpPr>
        <p:spPr>
          <a:xfrm>
            <a:off x="3934673" y="2591313"/>
            <a:ext cx="7928345" cy="1905254"/>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3895118" y="4803731"/>
            <a:ext cx="7968015" cy="450535"/>
          </a:xfrm>
        </p:spPr>
        <p:txBody>
          <a:bodyPr/>
          <a:lstStyle>
            <a:lvl1pPr marL="0" indent="0" algn="l">
              <a:buNone/>
              <a:defRPr sz="2400">
                <a:solidFill>
                  <a:schemeClr val="tx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9250441" y="6400233"/>
            <a:ext cx="2844800" cy="365125"/>
          </a:xfrm>
          <a:prstGeom prst="rect">
            <a:avLst/>
          </a:prstGeom>
        </p:spPr>
        <p:txBody>
          <a:bodyPr vert="horz" lIns="109728" tIns="54864" rIns="109728" bIns="54864"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440" smtClean="0">
                <a:solidFill>
                  <a:prstClr val="white"/>
                </a:solidFill>
              </a:rPr>
              <a:pPr/>
              <a:t>‹#›</a:t>
            </a:fld>
            <a:endParaRPr lang="en-US" sz="1440" dirty="0">
              <a:solidFill>
                <a:prstClr val="white"/>
              </a:solidFill>
            </a:endParaRPr>
          </a:p>
        </p:txBody>
      </p:sp>
      <p:sp>
        <p:nvSpPr>
          <p:cNvPr id="8" name="Rectangle 7"/>
          <p:cNvSpPr/>
          <p:nvPr userDrawn="1"/>
        </p:nvSpPr>
        <p:spPr>
          <a:xfrm>
            <a:off x="0" y="5376955"/>
            <a:ext cx="12192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9728" tIns="54864" rIns="109728" bIns="54864" rtlCol="0" anchor="ctr"/>
          <a:lstStyle/>
          <a:p>
            <a:pPr algn="ctr"/>
            <a:endParaRPr lang="en-US" sz="2160"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99006" y="5730634"/>
            <a:ext cx="4278594" cy="865219"/>
          </a:xfrm>
          <a:prstGeom prst="rect">
            <a:avLst/>
          </a:prstGeom>
        </p:spPr>
      </p:pic>
    </p:spTree>
    <p:extLst>
      <p:ext uri="{BB962C8B-B14F-4D97-AF65-F5344CB8AC3E}">
        <p14:creationId xmlns:p14="http://schemas.microsoft.com/office/powerpoint/2010/main" val="207788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22" y="1590"/>
          <a:ext cx="2116" cy="1586"/>
        </p:xfrm>
        <a:graphic>
          <a:graphicData uri="http://schemas.openxmlformats.org/presentationml/2006/ole">
            <mc:AlternateContent xmlns:mc="http://schemas.openxmlformats.org/markup-compatibility/2006">
              <mc:Choice xmlns:v="urn:schemas-microsoft-com:vml" Requires="v">
                <p:oleObj spid="_x0000_s1137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2" y="1590"/>
                        <a:ext cx="2116" cy="1586"/>
                      </a:xfrm>
                      <a:prstGeom prst="rect">
                        <a:avLst/>
                      </a:prstGeom>
                    </p:spPr>
                  </p:pic>
                </p:oleObj>
              </mc:Fallback>
            </mc:AlternateContent>
          </a:graphicData>
        </a:graphic>
      </p:graphicFrame>
      <p:sp>
        <p:nvSpPr>
          <p:cNvPr id="3" name="Content Placeholder 2"/>
          <p:cNvSpPr>
            <a:spLocks noGrp="1"/>
          </p:cNvSpPr>
          <p:nvPr>
            <p:ph idx="1"/>
          </p:nvPr>
        </p:nvSpPr>
        <p:spPr>
          <a:xfrm>
            <a:off x="609600" y="838203"/>
            <a:ext cx="10972800" cy="5287964"/>
          </a:xfrm>
        </p:spPr>
        <p:txBody>
          <a:bodyPr>
            <a:normAutofit/>
          </a:bodyPr>
          <a:lstStyle>
            <a:lvl1pPr>
              <a:defRPr sz="2400"/>
            </a:lvl1pPr>
            <a:lvl2pPr>
              <a:defRPr sz="2160"/>
            </a:lvl2pPr>
            <a:lvl3pPr>
              <a:defRPr sz="1920"/>
            </a:lvl3pPr>
            <a:lvl4pPr>
              <a:defRPr sz="1680"/>
            </a:lvl4pPr>
            <a:lvl5pPr>
              <a:defRPr sz="216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5"/>
            <a:ext cx="12192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109728" tIns="54864" rIns="109728" bIns="54864" rtlCol="0" anchor="ctr"/>
          <a:lstStyle/>
          <a:p>
            <a:pPr algn="ctr" defTabSz="548640"/>
            <a:endParaRPr lang="en-US" sz="2160" dirty="0">
              <a:solidFill>
                <a:prstClr val="white"/>
              </a:solidFill>
            </a:endParaRPr>
          </a:p>
        </p:txBody>
      </p:sp>
      <p:sp>
        <p:nvSpPr>
          <p:cNvPr id="2" name="Title 1"/>
          <p:cNvSpPr>
            <a:spLocks noGrp="1"/>
          </p:cNvSpPr>
          <p:nvPr>
            <p:ph type="title"/>
          </p:nvPr>
        </p:nvSpPr>
        <p:spPr>
          <a:xfrm>
            <a:off x="0" y="0"/>
            <a:ext cx="12192000" cy="685800"/>
          </a:xfrm>
        </p:spPr>
        <p:txBody>
          <a:bodyPr>
            <a:noAutofit/>
          </a:bodyPr>
          <a:lstStyle>
            <a:lvl1pPr>
              <a:defRPr sz="384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17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0.xml"/><Relationship Id="rId7" Type="http://schemas.openxmlformats.org/officeDocument/2006/relationships/tags" Target="../tags/tag1.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vmlDrawing" Target="../drawings/vmlDrawing1.vml"/><Relationship Id="rId11" Type="http://schemas.openxmlformats.org/officeDocument/2006/relationships/image" Target="../media/image1.png"/><Relationship Id="rId5" Type="http://schemas.openxmlformats.org/officeDocument/2006/relationships/theme" Target="../theme/theme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2"/>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9728" tIns="54864" rIns="109728" bIns="54864" rtlCol="0" anchor="ctr"/>
          <a:lstStyle/>
          <a:p>
            <a:pPr algn="ctr" defTabSz="548640"/>
            <a:endParaRPr lang="en-US" sz="2160" dirty="0">
              <a:solidFill>
                <a:prstClr val="white"/>
              </a:solidFill>
            </a:endParaRPr>
          </a:p>
        </p:txBody>
      </p:sp>
      <p:sp>
        <p:nvSpPr>
          <p:cNvPr id="6" name="Slide Number Placeholder 5"/>
          <p:cNvSpPr>
            <a:spLocks noGrp="1"/>
          </p:cNvSpPr>
          <p:nvPr>
            <p:ph type="sldNum" sz="quarter" idx="4"/>
          </p:nvPr>
        </p:nvSpPr>
        <p:spPr>
          <a:xfrm>
            <a:off x="9250441" y="6400234"/>
            <a:ext cx="2844800" cy="365125"/>
          </a:xfrm>
          <a:prstGeom prst="rect">
            <a:avLst/>
          </a:prstGeom>
        </p:spPr>
        <p:txBody>
          <a:bodyPr vert="horz" lIns="91440" tIns="45720" rIns="91440" bIns="45720" rtlCol="0" anchor="ctr"/>
          <a:lstStyle>
            <a:lvl1pPr algn="r">
              <a:defRPr sz="1440">
                <a:solidFill>
                  <a:schemeClr val="bg1"/>
                </a:solidFill>
              </a:defRPr>
            </a:lvl1pPr>
          </a:lstStyle>
          <a:p>
            <a:pPr defTabSz="548640"/>
            <a:fld id="{D983F1FA-211D-3044-9E35-958DFBC26156}" type="slidenum">
              <a:rPr lang="en-US" smtClean="0">
                <a:solidFill>
                  <a:prstClr val="white"/>
                </a:solidFill>
              </a:rPr>
              <a:pPr defTabSz="54864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785" y="6172200"/>
            <a:ext cx="2716744" cy="658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VEONewsBanner.png"/>
          <p:cNvPicPr>
            <a:picLocks noChangeAspect="1"/>
          </p:cNvPicPr>
          <p:nvPr userDrawn="1"/>
        </p:nvPicPr>
        <p:blipFill rotWithShape="1">
          <a:blip r:embed="rId10">
            <a:extLst>
              <a:ext uri="{28A0092B-C50C-407E-A947-70E740481C1C}">
                <a14:useLocalDpi xmlns:a14="http://schemas.microsoft.com/office/drawing/2010/main" val="0"/>
              </a:ext>
            </a:extLst>
          </a:blip>
          <a:srcRect l="61947" t="15826" b="20326"/>
          <a:stretch/>
        </p:blipFill>
        <p:spPr>
          <a:xfrm>
            <a:off x="10881365" y="6267043"/>
            <a:ext cx="1005835" cy="545237"/>
          </a:xfrm>
          <a:prstGeom prst="rect">
            <a:avLst/>
          </a:prstGeom>
        </p:spPr>
      </p:pic>
      <p:pic>
        <p:nvPicPr>
          <p:cNvPr id="9" name="Picture 8" descr="VEONewsBanner.png"/>
          <p:cNvPicPr>
            <a:picLocks noChangeAspect="1"/>
          </p:cNvPicPr>
          <p:nvPr userDrawn="1"/>
        </p:nvPicPr>
        <p:blipFill rotWithShape="1">
          <a:blip r:embed="rId10">
            <a:extLst>
              <a:ext uri="{28A0092B-C50C-407E-A947-70E740481C1C}">
                <a14:useLocalDpi xmlns:a14="http://schemas.microsoft.com/office/drawing/2010/main" val="0"/>
              </a:ext>
            </a:extLst>
          </a:blip>
          <a:srcRect l="8670" t="15826" r="63964"/>
          <a:stretch/>
        </p:blipFill>
        <p:spPr>
          <a:xfrm>
            <a:off x="10160000" y="6276338"/>
            <a:ext cx="723341" cy="718822"/>
          </a:xfrm>
          <a:prstGeom prst="rect">
            <a:avLst/>
          </a:prstGeom>
        </p:spPr>
      </p:pic>
    </p:spTree>
    <p:extLst>
      <p:ext uri="{BB962C8B-B14F-4D97-AF65-F5344CB8AC3E}">
        <p14:creationId xmlns:p14="http://schemas.microsoft.com/office/powerpoint/2010/main" val="819180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nvPr>
        </p:nvGraphicFramePr>
        <p:xfrm>
          <a:off x="2122" y="1590"/>
          <a:ext cx="2116" cy="1586"/>
        </p:xfrm>
        <a:graphic>
          <a:graphicData uri="http://schemas.openxmlformats.org/presentationml/2006/ole">
            <mc:AlternateContent xmlns:mc="http://schemas.openxmlformats.org/markup-compatibility/2006">
              <mc:Choice xmlns:v="urn:schemas-microsoft-com:vml" Requires="v">
                <p:oleObj spid="_x0000_s9323"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2122" y="1590"/>
                        <a:ext cx="2116" cy="1586"/>
                      </a:xfrm>
                      <a:prstGeom prst="rect">
                        <a:avLst/>
                      </a:prstGeom>
                    </p:spPr>
                  </p:pic>
                </p:oleObj>
              </mc:Fallback>
            </mc:AlternateContent>
          </a:graphicData>
        </a:graphic>
      </p:graphicFrame>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9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2"/>
            <a:ext cx="12192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a:endParaRPr lang="en-US" sz="2160" dirty="0">
                <a:solidFill>
                  <a:prstClr val="white"/>
                </a:solidFill>
              </a:endParaRPr>
            </a:p>
          </p:txBody>
        </p:sp>
        <p:pic>
          <p:nvPicPr>
            <p:cNvPr id="9" name="Picture 8" descr="3. VA-PRIMARY-HORIZONTAL-WHITE-VECTOR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9250441" y="6349711"/>
            <a:ext cx="2844800" cy="365125"/>
          </a:xfrm>
          <a:prstGeom prst="rect">
            <a:avLst/>
          </a:prstGeom>
        </p:spPr>
        <p:txBody>
          <a:bodyPr vert="horz" lIns="91440" tIns="45720" rIns="91440" bIns="45720" rtlCol="0" anchor="ctr"/>
          <a:lstStyle>
            <a:lvl1pPr algn="r">
              <a:defRPr sz="1440">
                <a:solidFill>
                  <a:schemeClr val="bg1"/>
                </a:solidFill>
              </a:defRPr>
            </a:lvl1pPr>
          </a:lstStyle>
          <a:p>
            <a:pPr defTabSz="548640"/>
            <a:fld id="{D983F1FA-211D-3044-9E35-958DFBC26156}" type="slidenum">
              <a:rPr lang="en-US" smtClean="0">
                <a:solidFill>
                  <a:prstClr val="white"/>
                </a:solidFill>
              </a:rPr>
              <a:pPr defTabSz="548640"/>
              <a:t>‹#›</a:t>
            </a:fld>
            <a:endParaRPr lang="en-US" dirty="0">
              <a:solidFill>
                <a:prstClr val="white"/>
              </a:solidFill>
            </a:endParaRPr>
          </a:p>
        </p:txBody>
      </p:sp>
      <p:sp>
        <p:nvSpPr>
          <p:cNvPr id="10" name="Rectangle 9"/>
          <p:cNvSpPr/>
          <p:nvPr userDrawn="1"/>
        </p:nvSpPr>
        <p:spPr>
          <a:xfrm>
            <a:off x="0" y="6140682"/>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9728" tIns="54864" rIns="109728" bIns="54864" rtlCol="0" anchor="ctr"/>
          <a:lstStyle/>
          <a:p>
            <a:pPr algn="ctr" defTabSz="548640"/>
            <a:endParaRPr lang="en-US" sz="2160" dirty="0">
              <a:solidFill>
                <a:prstClr val="white"/>
              </a:solidFill>
            </a:endParaRPr>
          </a:p>
        </p:txBody>
      </p:sp>
      <p:sp>
        <p:nvSpPr>
          <p:cNvPr id="11" name="Slide Number Placeholder 5"/>
          <p:cNvSpPr txBox="1">
            <a:spLocks/>
          </p:cNvSpPr>
          <p:nvPr userDrawn="1"/>
        </p:nvSpPr>
        <p:spPr>
          <a:xfrm>
            <a:off x="9250441" y="6349711"/>
            <a:ext cx="2844800" cy="365125"/>
          </a:xfrm>
          <a:prstGeom prst="rect">
            <a:avLst/>
          </a:prstGeom>
        </p:spPr>
        <p:txBody>
          <a:bodyPr vert="horz" lIns="109728" tIns="54864" rIns="109728" bIns="54864"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48640"/>
            <a:fld id="{D983F1FA-211D-3044-9E35-958DFBC26156}" type="slidenum">
              <a:rPr lang="en-US" sz="1440" smtClean="0">
                <a:solidFill>
                  <a:prstClr val="white"/>
                </a:solidFill>
              </a:rPr>
              <a:pPr defTabSz="548640"/>
              <a:t>‹#›</a:t>
            </a:fld>
            <a:endParaRPr lang="en-US" sz="1440" dirty="0">
              <a:solidFill>
                <a:prstClr val="white"/>
              </a:solidFill>
            </a:endParaRPr>
          </a:p>
        </p:txBody>
      </p:sp>
      <p:pic>
        <p:nvPicPr>
          <p:cNvPr id="12"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2785" y="6129470"/>
            <a:ext cx="2716744" cy="65836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VEONewsBanner.png"/>
          <p:cNvPicPr>
            <a:picLocks noChangeAspect="1"/>
          </p:cNvPicPr>
          <p:nvPr userDrawn="1"/>
        </p:nvPicPr>
        <p:blipFill rotWithShape="1">
          <a:blip r:embed="rId12">
            <a:extLst>
              <a:ext uri="{28A0092B-C50C-407E-A947-70E740481C1C}">
                <a14:useLocalDpi xmlns:a14="http://schemas.microsoft.com/office/drawing/2010/main" val="0"/>
              </a:ext>
            </a:extLst>
          </a:blip>
          <a:srcRect t="15826"/>
          <a:stretch/>
        </p:blipFill>
        <p:spPr>
          <a:xfrm>
            <a:off x="9245601" y="6238002"/>
            <a:ext cx="2643233" cy="718822"/>
          </a:xfrm>
          <a:prstGeom prst="rect">
            <a:avLst/>
          </a:prstGeom>
        </p:spPr>
      </p:pic>
    </p:spTree>
    <p:extLst>
      <p:ext uri="{BB962C8B-B14F-4D97-AF65-F5344CB8AC3E}">
        <p14:creationId xmlns:p14="http://schemas.microsoft.com/office/powerpoint/2010/main" val="2881148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95" r:id="rId4"/>
  </p:sldLayoutIdLst>
  <p:hf hdr="0" ftr="0" dt="0"/>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2"/>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9728" tIns="54864" rIns="109728" bIns="54864" rtlCol="0" anchor="ctr"/>
          <a:lstStyle/>
          <a:p>
            <a:pPr algn="ctr" defTabSz="548640"/>
            <a:endParaRPr lang="en-US" sz="2160" dirty="0">
              <a:solidFill>
                <a:prstClr val="white"/>
              </a:solidFill>
            </a:endParaRPr>
          </a:p>
        </p:txBody>
      </p:sp>
      <p:sp>
        <p:nvSpPr>
          <p:cNvPr id="6" name="Slide Number Placeholder 5"/>
          <p:cNvSpPr>
            <a:spLocks noGrp="1"/>
          </p:cNvSpPr>
          <p:nvPr>
            <p:ph type="sldNum" sz="quarter" idx="4"/>
          </p:nvPr>
        </p:nvSpPr>
        <p:spPr>
          <a:xfrm>
            <a:off x="9250441" y="6400234"/>
            <a:ext cx="2844800" cy="365125"/>
          </a:xfrm>
          <a:prstGeom prst="rect">
            <a:avLst/>
          </a:prstGeom>
        </p:spPr>
        <p:txBody>
          <a:bodyPr vert="horz" lIns="91440" tIns="45720" rIns="91440" bIns="45720" rtlCol="0" anchor="ctr"/>
          <a:lstStyle>
            <a:lvl1pPr algn="r">
              <a:defRPr sz="1440">
                <a:solidFill>
                  <a:schemeClr val="bg1"/>
                </a:solidFill>
              </a:defRPr>
            </a:lvl1pPr>
          </a:lstStyle>
          <a:p>
            <a:pPr defTabSz="548640"/>
            <a:fld id="{D983F1FA-211D-3044-9E35-958DFBC26156}" type="slidenum">
              <a:rPr lang="en-US" smtClean="0">
                <a:solidFill>
                  <a:prstClr val="white"/>
                </a:solidFill>
              </a:rPr>
              <a:pPr defTabSz="54864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785" y="6172200"/>
            <a:ext cx="2716744" cy="658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VEONewsBanner.png"/>
          <p:cNvPicPr>
            <a:picLocks noChangeAspect="1"/>
          </p:cNvPicPr>
          <p:nvPr userDrawn="1"/>
        </p:nvPicPr>
        <p:blipFill rotWithShape="1">
          <a:blip r:embed="rId10">
            <a:extLst>
              <a:ext uri="{28A0092B-C50C-407E-A947-70E740481C1C}">
                <a14:useLocalDpi xmlns:a14="http://schemas.microsoft.com/office/drawing/2010/main" val="0"/>
              </a:ext>
            </a:extLst>
          </a:blip>
          <a:srcRect l="61947" t="15826" b="20326"/>
          <a:stretch/>
        </p:blipFill>
        <p:spPr>
          <a:xfrm>
            <a:off x="10881365" y="6267043"/>
            <a:ext cx="1005835" cy="545237"/>
          </a:xfrm>
          <a:prstGeom prst="rect">
            <a:avLst/>
          </a:prstGeom>
        </p:spPr>
      </p:pic>
      <p:pic>
        <p:nvPicPr>
          <p:cNvPr id="9" name="Picture 8" descr="VEONewsBanner.png"/>
          <p:cNvPicPr>
            <a:picLocks noChangeAspect="1"/>
          </p:cNvPicPr>
          <p:nvPr userDrawn="1"/>
        </p:nvPicPr>
        <p:blipFill rotWithShape="1">
          <a:blip r:embed="rId10">
            <a:extLst>
              <a:ext uri="{28A0092B-C50C-407E-A947-70E740481C1C}">
                <a14:useLocalDpi xmlns:a14="http://schemas.microsoft.com/office/drawing/2010/main" val="0"/>
              </a:ext>
            </a:extLst>
          </a:blip>
          <a:srcRect l="8670" t="15826" r="63964"/>
          <a:stretch/>
        </p:blipFill>
        <p:spPr>
          <a:xfrm>
            <a:off x="10160000" y="6276338"/>
            <a:ext cx="723341" cy="718822"/>
          </a:xfrm>
          <a:prstGeom prst="rect">
            <a:avLst/>
          </a:prstGeom>
        </p:spPr>
      </p:pic>
    </p:spTree>
    <p:extLst>
      <p:ext uri="{BB962C8B-B14F-4D97-AF65-F5344CB8AC3E}">
        <p14:creationId xmlns:p14="http://schemas.microsoft.com/office/powerpoint/2010/main" val="39291933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dt="0"/>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2"/>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9728" tIns="54864" rIns="109728" bIns="54864" rtlCol="0" anchor="ctr"/>
          <a:lstStyle/>
          <a:p>
            <a:pPr algn="ctr" defTabSz="548640"/>
            <a:endParaRPr lang="en-US" sz="2160" dirty="0">
              <a:solidFill>
                <a:prstClr val="white"/>
              </a:solidFill>
            </a:endParaRPr>
          </a:p>
        </p:txBody>
      </p:sp>
      <p:sp>
        <p:nvSpPr>
          <p:cNvPr id="6" name="Slide Number Placeholder 5"/>
          <p:cNvSpPr>
            <a:spLocks noGrp="1"/>
          </p:cNvSpPr>
          <p:nvPr>
            <p:ph type="sldNum" sz="quarter" idx="4"/>
          </p:nvPr>
        </p:nvSpPr>
        <p:spPr>
          <a:xfrm>
            <a:off x="9250441" y="6400234"/>
            <a:ext cx="2844800" cy="365125"/>
          </a:xfrm>
          <a:prstGeom prst="rect">
            <a:avLst/>
          </a:prstGeom>
        </p:spPr>
        <p:txBody>
          <a:bodyPr vert="horz" lIns="91440" tIns="45720" rIns="91440" bIns="45720" rtlCol="0" anchor="ctr"/>
          <a:lstStyle>
            <a:lvl1pPr algn="r">
              <a:defRPr sz="1440">
                <a:solidFill>
                  <a:schemeClr val="bg1"/>
                </a:solidFill>
              </a:defRPr>
            </a:lvl1pPr>
          </a:lstStyle>
          <a:p>
            <a:pPr defTabSz="548640"/>
            <a:fld id="{D983F1FA-211D-3044-9E35-958DFBC26156}" type="slidenum">
              <a:rPr lang="en-US" smtClean="0">
                <a:solidFill>
                  <a:prstClr val="white"/>
                </a:solidFill>
              </a:rPr>
              <a:pPr defTabSz="54864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785" y="6172200"/>
            <a:ext cx="2716744" cy="658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VEONewsBanner.png"/>
          <p:cNvPicPr>
            <a:picLocks noChangeAspect="1"/>
          </p:cNvPicPr>
          <p:nvPr userDrawn="1"/>
        </p:nvPicPr>
        <p:blipFill rotWithShape="1">
          <a:blip r:embed="rId10">
            <a:extLst>
              <a:ext uri="{28A0092B-C50C-407E-A947-70E740481C1C}">
                <a14:useLocalDpi xmlns:a14="http://schemas.microsoft.com/office/drawing/2010/main" val="0"/>
              </a:ext>
            </a:extLst>
          </a:blip>
          <a:srcRect l="61947" t="15826" b="20326"/>
          <a:stretch/>
        </p:blipFill>
        <p:spPr>
          <a:xfrm>
            <a:off x="10881365" y="6267043"/>
            <a:ext cx="1005835" cy="545237"/>
          </a:xfrm>
          <a:prstGeom prst="rect">
            <a:avLst/>
          </a:prstGeom>
        </p:spPr>
      </p:pic>
      <p:pic>
        <p:nvPicPr>
          <p:cNvPr id="9" name="Picture 8" descr="VEONewsBanner.png"/>
          <p:cNvPicPr>
            <a:picLocks noChangeAspect="1"/>
          </p:cNvPicPr>
          <p:nvPr userDrawn="1"/>
        </p:nvPicPr>
        <p:blipFill rotWithShape="1">
          <a:blip r:embed="rId10">
            <a:extLst>
              <a:ext uri="{28A0092B-C50C-407E-A947-70E740481C1C}">
                <a14:useLocalDpi xmlns:a14="http://schemas.microsoft.com/office/drawing/2010/main" val="0"/>
              </a:ext>
            </a:extLst>
          </a:blip>
          <a:srcRect l="8670" t="15826" r="63964"/>
          <a:stretch/>
        </p:blipFill>
        <p:spPr>
          <a:xfrm>
            <a:off x="10160000" y="6276338"/>
            <a:ext cx="723341" cy="718822"/>
          </a:xfrm>
          <a:prstGeom prst="rect">
            <a:avLst/>
          </a:prstGeom>
        </p:spPr>
      </p:pic>
    </p:spTree>
    <p:extLst>
      <p:ext uri="{BB962C8B-B14F-4D97-AF65-F5344CB8AC3E}">
        <p14:creationId xmlns:p14="http://schemas.microsoft.com/office/powerpoint/2010/main" val="17144148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dt="0"/>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wJvMIb6uO4E"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0282E33-8C9D-4D75-BAD8-EE0A3F70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832" y="449647"/>
            <a:ext cx="5785211" cy="431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9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F3ED9-69A4-4A3D-91CF-9194929F61F9}"/>
              </a:ext>
            </a:extLst>
          </p:cNvPr>
          <p:cNvSpPr>
            <a:spLocks noGrp="1"/>
          </p:cNvSpPr>
          <p:nvPr>
            <p:ph idx="1"/>
          </p:nvPr>
        </p:nvSpPr>
        <p:spPr>
          <a:xfrm>
            <a:off x="1481136" y="944246"/>
            <a:ext cx="9567863" cy="1956117"/>
          </a:xfrm>
        </p:spPr>
        <p:txBody>
          <a:bodyPr>
            <a:normAutofit/>
          </a:bodyPr>
          <a:lstStyle/>
          <a:p>
            <a:pPr marL="0" indent="0">
              <a:buNone/>
            </a:pPr>
            <a:r>
              <a:rPr lang="en-US" b="1" dirty="0">
                <a:solidFill>
                  <a:srgbClr val="000000"/>
                </a:solidFill>
              </a:rPr>
              <a:t>What is one thing you commit to do to improving Customer Experience? </a:t>
            </a:r>
          </a:p>
          <a:p>
            <a:pPr marL="0" indent="0">
              <a:buNone/>
            </a:pPr>
            <a:r>
              <a:rPr lang="en-US" dirty="0">
                <a:solidFill>
                  <a:srgbClr val="000000"/>
                </a:solidFill>
              </a:rPr>
              <a:t>      __________________________________________________________________________________________________________________________</a:t>
            </a:r>
            <a:endParaRPr lang="en-US" dirty="0"/>
          </a:p>
        </p:txBody>
      </p:sp>
      <p:sp>
        <p:nvSpPr>
          <p:cNvPr id="3" name="Slide Number Placeholder 2">
            <a:extLst>
              <a:ext uri="{FF2B5EF4-FFF2-40B4-BE49-F238E27FC236}">
                <a16:creationId xmlns:a16="http://schemas.microsoft.com/office/drawing/2014/main" id="{916C82F4-3AA1-4C9C-B993-22CFB14ABB88}"/>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F9588CE4-5520-4BC5-848D-B4324780B15E}"/>
              </a:ext>
            </a:extLst>
          </p:cNvPr>
          <p:cNvSpPr>
            <a:spLocks noGrp="1"/>
          </p:cNvSpPr>
          <p:nvPr>
            <p:ph type="title"/>
          </p:nvPr>
        </p:nvSpPr>
        <p:spPr/>
        <p:txBody>
          <a:bodyPr/>
          <a:lstStyle/>
          <a:p>
            <a:r>
              <a:rPr lang="en-US" dirty="0"/>
              <a:t>Employee ICARE Commitment </a:t>
            </a:r>
          </a:p>
        </p:txBody>
      </p:sp>
      <p:pic>
        <p:nvPicPr>
          <p:cNvPr id="18436" name="Picture 4">
            <a:extLst>
              <a:ext uri="{FF2B5EF4-FFF2-40B4-BE49-F238E27FC236}">
                <a16:creationId xmlns:a16="http://schemas.microsoft.com/office/drawing/2014/main" id="{DF47A2DB-AAED-4C39-ADD1-CD83BE3D1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00363"/>
            <a:ext cx="45720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328D9D8-93E6-4C26-BDE8-9DDF5CBBF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8153" y="4914900"/>
            <a:ext cx="1480936" cy="110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A1949-81B6-4CD2-A50A-1669EF41F73A}"/>
              </a:ext>
            </a:extLst>
          </p:cNvPr>
          <p:cNvPicPr>
            <a:picLocks noChangeAspect="1"/>
          </p:cNvPicPr>
          <p:nvPr/>
        </p:nvPicPr>
        <p:blipFill>
          <a:blip r:embed="rId2"/>
          <a:stretch>
            <a:fillRect/>
          </a:stretch>
        </p:blipFill>
        <p:spPr>
          <a:xfrm>
            <a:off x="0" y="0"/>
            <a:ext cx="12220714" cy="6194061"/>
          </a:xfrm>
          <a:prstGeom prst="rect">
            <a:avLst/>
          </a:prstGeom>
        </p:spPr>
      </p:pic>
      <p:sp>
        <p:nvSpPr>
          <p:cNvPr id="4" name="TextBox 3">
            <a:extLst>
              <a:ext uri="{FF2B5EF4-FFF2-40B4-BE49-F238E27FC236}">
                <a16:creationId xmlns:a16="http://schemas.microsoft.com/office/drawing/2014/main" id="{C770961F-C5D5-4AAF-A4D0-3462FE1AA278}"/>
              </a:ext>
            </a:extLst>
          </p:cNvPr>
          <p:cNvSpPr txBox="1"/>
          <p:nvPr/>
        </p:nvSpPr>
        <p:spPr>
          <a:xfrm>
            <a:off x="5960535" y="4515555"/>
            <a:ext cx="5475111" cy="1384995"/>
          </a:xfrm>
          <a:prstGeom prst="rect">
            <a:avLst/>
          </a:prstGeom>
          <a:noFill/>
        </p:spPr>
        <p:txBody>
          <a:bodyPr wrap="square" rtlCol="0">
            <a:spAutoFit/>
          </a:bodyPr>
          <a:lstStyle/>
          <a:p>
            <a:r>
              <a:rPr lang="en-US" sz="2800" b="1" dirty="0">
                <a:latin typeface="Freestyle Script" panose="030804020302050B0404" pitchFamily="66" charset="0"/>
              </a:rPr>
              <a:t>Our most sacred obligation is caring for Veterans, their families, caregivers, and survivors. As a nation, may we always give them our very best.</a:t>
            </a:r>
          </a:p>
        </p:txBody>
      </p:sp>
    </p:spTree>
    <p:extLst>
      <p:ext uri="{BB962C8B-B14F-4D97-AF65-F5344CB8AC3E}">
        <p14:creationId xmlns:p14="http://schemas.microsoft.com/office/powerpoint/2010/main" val="366720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75730B-CD62-4850-82C6-0386D983FC5B}"/>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7FDE1661-0269-453C-8594-F5E0539C4669}"/>
              </a:ext>
            </a:extLst>
          </p:cNvPr>
          <p:cNvSpPr>
            <a:spLocks noGrp="1"/>
          </p:cNvSpPr>
          <p:nvPr>
            <p:ph type="title"/>
          </p:nvPr>
        </p:nvSpPr>
        <p:spPr/>
        <p:txBody>
          <a:bodyPr/>
          <a:lstStyle/>
          <a:p>
            <a:r>
              <a:rPr lang="en-US" dirty="0"/>
              <a:t>VA Mission </a:t>
            </a:r>
          </a:p>
        </p:txBody>
      </p:sp>
      <p:sp>
        <p:nvSpPr>
          <p:cNvPr id="5" name="Title 1">
            <a:extLst>
              <a:ext uri="{FF2B5EF4-FFF2-40B4-BE49-F238E27FC236}">
                <a16:creationId xmlns:a16="http://schemas.microsoft.com/office/drawing/2014/main" id="{3D9F511D-BEB3-4C61-8AE5-CD60940AD358}"/>
              </a:ext>
            </a:extLst>
          </p:cNvPr>
          <p:cNvSpPr>
            <a:spLocks noGrp="1"/>
          </p:cNvSpPr>
          <p:nvPr>
            <p:ph idx="1"/>
          </p:nvPr>
        </p:nvSpPr>
        <p:spPr>
          <a:xfrm>
            <a:off x="6153152" y="1123950"/>
            <a:ext cx="5686423" cy="4677132"/>
          </a:xfrm>
        </p:spPr>
        <p:txBody>
          <a:bodyPr>
            <a:normAutofit fontScale="97500"/>
          </a:bodyPr>
          <a:lstStyle/>
          <a:p>
            <a:pPr marL="0" indent="0" algn="ctr">
              <a:buNone/>
            </a:pPr>
            <a:endParaRPr lang="en-US" dirty="0">
              <a:solidFill>
                <a:schemeClr val="tx1"/>
              </a:solidFill>
              <a:latin typeface="+mn-lt"/>
            </a:endParaRPr>
          </a:p>
          <a:p>
            <a:pPr marL="0" indent="0" algn="ctr">
              <a:buNone/>
            </a:pPr>
            <a:endParaRPr lang="en-US" dirty="0"/>
          </a:p>
          <a:p>
            <a:pPr marL="0" indent="0" algn="ctr">
              <a:buNone/>
            </a:pPr>
            <a:endParaRPr lang="en-US" dirty="0">
              <a:solidFill>
                <a:schemeClr val="tx1"/>
              </a:solidFill>
              <a:latin typeface="+mn-lt"/>
            </a:endParaRPr>
          </a:p>
          <a:p>
            <a:pPr marL="0" indent="0" algn="ctr">
              <a:buNone/>
            </a:pPr>
            <a:r>
              <a:rPr lang="en-US" dirty="0">
                <a:solidFill>
                  <a:schemeClr val="tx1"/>
                </a:solidFill>
                <a:latin typeface="+mn-lt"/>
              </a:rPr>
              <a:t>To fulfill President Lincoln's promise: </a:t>
            </a:r>
            <a:br>
              <a:rPr lang="en-US" dirty="0">
                <a:solidFill>
                  <a:schemeClr val="tx1"/>
                </a:solidFill>
                <a:latin typeface="+mn-lt"/>
              </a:rPr>
            </a:br>
            <a:br>
              <a:rPr lang="en-US" dirty="0">
                <a:solidFill>
                  <a:schemeClr val="tx1"/>
                </a:solidFill>
                <a:latin typeface="+mn-lt"/>
              </a:rPr>
            </a:br>
            <a:r>
              <a:rPr lang="en-US" i="1" dirty="0">
                <a:solidFill>
                  <a:schemeClr val="tx1"/>
                </a:solidFill>
                <a:latin typeface="+mn-lt"/>
              </a:rPr>
              <a:t>"To care for him who shall have borne the battle, and for his widow, and his orphan" by serving and honoring the men and women who are America's Veterans.</a:t>
            </a:r>
            <a:endParaRPr lang="en-US" b="1" i="1" dirty="0">
              <a:solidFill>
                <a:schemeClr val="bg1"/>
              </a:solidFill>
              <a:latin typeface="+mn-lt"/>
            </a:endParaRPr>
          </a:p>
        </p:txBody>
      </p:sp>
      <p:pic>
        <p:nvPicPr>
          <p:cNvPr id="15362" name="Picture 2">
            <a:extLst>
              <a:ext uri="{FF2B5EF4-FFF2-40B4-BE49-F238E27FC236}">
                <a16:creationId xmlns:a16="http://schemas.microsoft.com/office/drawing/2014/main" id="{102602C4-60AB-44AD-99E4-C25FBFEA8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234427"/>
            <a:ext cx="5553075" cy="4566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3407C66-3807-4313-8149-CED6C7B78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8153" y="4914900"/>
            <a:ext cx="1480936" cy="110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3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7B9D87-C9A9-4045-9A83-8FF8FE78A4B2}"/>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4ABDB1C3-827F-4F88-A9B4-90CD13C37C21}"/>
              </a:ext>
            </a:extLst>
          </p:cNvPr>
          <p:cNvSpPr>
            <a:spLocks noGrp="1"/>
          </p:cNvSpPr>
          <p:nvPr>
            <p:ph type="title"/>
          </p:nvPr>
        </p:nvSpPr>
        <p:spPr/>
        <p:txBody>
          <a:bodyPr/>
          <a:lstStyle/>
          <a:p>
            <a:r>
              <a:rPr lang="en-US" dirty="0"/>
              <a:t>VA Core Values </a:t>
            </a:r>
          </a:p>
        </p:txBody>
      </p:sp>
      <p:sp>
        <p:nvSpPr>
          <p:cNvPr id="5" name="Subtitle 2">
            <a:extLst>
              <a:ext uri="{FF2B5EF4-FFF2-40B4-BE49-F238E27FC236}">
                <a16:creationId xmlns:a16="http://schemas.microsoft.com/office/drawing/2014/main" id="{32C81639-E67D-4ACC-BDF4-3BC78839A38F}"/>
              </a:ext>
            </a:extLst>
          </p:cNvPr>
          <p:cNvSpPr>
            <a:spLocks noGrp="1"/>
          </p:cNvSpPr>
          <p:nvPr>
            <p:ph idx="1"/>
          </p:nvPr>
        </p:nvSpPr>
        <p:spPr>
          <a:xfrm>
            <a:off x="609600" y="838201"/>
            <a:ext cx="10972800" cy="828674"/>
          </a:xfrm>
        </p:spPr>
        <p:txBody>
          <a:bodyPr>
            <a:noAutofit/>
          </a:bodyPr>
          <a:lstStyle/>
          <a:p>
            <a:pPr marL="0" indent="0" defTabSz="457178">
              <a:spcBef>
                <a:spcPts val="0"/>
              </a:spcBef>
              <a:buClrTx/>
              <a:buNone/>
            </a:pPr>
            <a:r>
              <a:rPr lang="en-US" sz="2000" dirty="0">
                <a:solidFill>
                  <a:schemeClr val="tx1"/>
                </a:solidFill>
              </a:rPr>
              <a:t>Our core values focus our minds on our mission of caring and thereby guide our actions toward service to others. </a:t>
            </a:r>
          </a:p>
          <a:p>
            <a:endParaRPr lang="en-US" sz="2000" dirty="0">
              <a:solidFill>
                <a:srgbClr val="002060"/>
              </a:solidFill>
            </a:endParaRPr>
          </a:p>
          <a:p>
            <a:pPr marL="2743200" lvl="5" indent="0">
              <a:buNone/>
            </a:pPr>
            <a:endParaRPr lang="en-US" sz="2000" dirty="0">
              <a:solidFill>
                <a:srgbClr val="002060"/>
              </a:solidFill>
            </a:endParaRPr>
          </a:p>
          <a:p>
            <a:endParaRPr lang="en-US" sz="2000" dirty="0">
              <a:solidFill>
                <a:srgbClr val="002060"/>
              </a:solidFill>
            </a:endParaRPr>
          </a:p>
          <a:p>
            <a:r>
              <a:rPr lang="en-US" sz="2000" b="1" dirty="0">
                <a:solidFill>
                  <a:schemeClr val="bg1"/>
                </a:solidFill>
              </a:rPr>
              <a:t>								</a:t>
            </a:r>
            <a:endParaRPr lang="en-US" sz="2000" b="1" dirty="0">
              <a:solidFill>
                <a:srgbClr val="002060"/>
              </a:solidFill>
            </a:endParaRPr>
          </a:p>
        </p:txBody>
      </p:sp>
      <p:sp>
        <p:nvSpPr>
          <p:cNvPr id="10" name="Rectangle 9">
            <a:extLst>
              <a:ext uri="{FF2B5EF4-FFF2-40B4-BE49-F238E27FC236}">
                <a16:creationId xmlns:a16="http://schemas.microsoft.com/office/drawing/2014/main" id="{8B608B1C-FEB2-4E86-8B0A-B0F5BFB5DC9D}"/>
              </a:ext>
            </a:extLst>
          </p:cNvPr>
          <p:cNvSpPr/>
          <p:nvPr/>
        </p:nvSpPr>
        <p:spPr>
          <a:xfrm>
            <a:off x="1464311" y="1819276"/>
            <a:ext cx="9168921" cy="461665"/>
          </a:xfrm>
          <a:prstGeom prst="rect">
            <a:avLst/>
          </a:prstGeom>
        </p:spPr>
        <p:txBody>
          <a:bodyPr wrap="square">
            <a:spAutoFit/>
          </a:bodyPr>
          <a:lstStyle/>
          <a:p>
            <a:r>
              <a:rPr lang="en-US" sz="2400" b="1" dirty="0">
                <a:solidFill>
                  <a:schemeClr val="accent6">
                    <a:lumMod val="50000"/>
                  </a:schemeClr>
                </a:solidFill>
              </a:rPr>
              <a:t>	I</a:t>
            </a:r>
            <a:r>
              <a:rPr lang="en-US" sz="2400" b="1" dirty="0">
                <a:solidFill>
                  <a:srgbClr val="002060"/>
                </a:solidFill>
              </a:rPr>
              <a:t>ntegrity - </a:t>
            </a:r>
            <a:r>
              <a:rPr lang="en-US" sz="2400" b="1" dirty="0">
                <a:solidFill>
                  <a:schemeClr val="accent6">
                    <a:lumMod val="50000"/>
                  </a:schemeClr>
                </a:solidFill>
              </a:rPr>
              <a:t>C</a:t>
            </a:r>
            <a:r>
              <a:rPr lang="en-US" sz="2400" b="1" dirty="0">
                <a:solidFill>
                  <a:srgbClr val="002060"/>
                </a:solidFill>
              </a:rPr>
              <a:t>ommitment - </a:t>
            </a:r>
            <a:r>
              <a:rPr lang="en-US" sz="2400" b="1" dirty="0">
                <a:solidFill>
                  <a:schemeClr val="accent6">
                    <a:lumMod val="50000"/>
                  </a:schemeClr>
                </a:solidFill>
              </a:rPr>
              <a:t>A</a:t>
            </a:r>
            <a:r>
              <a:rPr lang="en-US" sz="2400" b="1" dirty="0">
                <a:solidFill>
                  <a:srgbClr val="002060"/>
                </a:solidFill>
              </a:rPr>
              <a:t>dvocacy - </a:t>
            </a:r>
            <a:r>
              <a:rPr lang="en-US" sz="2400" b="1" dirty="0">
                <a:solidFill>
                  <a:schemeClr val="accent6">
                    <a:lumMod val="50000"/>
                  </a:schemeClr>
                </a:solidFill>
              </a:rPr>
              <a:t>R</a:t>
            </a:r>
            <a:r>
              <a:rPr lang="en-US" sz="2400" b="1" dirty="0">
                <a:solidFill>
                  <a:srgbClr val="002060"/>
                </a:solidFill>
              </a:rPr>
              <a:t>espect - </a:t>
            </a:r>
            <a:r>
              <a:rPr lang="en-US" sz="2400" b="1" dirty="0">
                <a:solidFill>
                  <a:schemeClr val="accent6">
                    <a:lumMod val="50000"/>
                  </a:schemeClr>
                </a:solidFill>
              </a:rPr>
              <a:t>E</a:t>
            </a:r>
            <a:r>
              <a:rPr lang="en-US" sz="2400" b="1" dirty="0">
                <a:solidFill>
                  <a:srgbClr val="002060"/>
                </a:solidFill>
              </a:rPr>
              <a:t>xcellence</a:t>
            </a:r>
          </a:p>
        </p:txBody>
      </p:sp>
      <p:pic>
        <p:nvPicPr>
          <p:cNvPr id="12290" name="Picture 2">
            <a:extLst>
              <a:ext uri="{FF2B5EF4-FFF2-40B4-BE49-F238E27FC236}">
                <a16:creationId xmlns:a16="http://schemas.microsoft.com/office/drawing/2014/main" id="{A3DC303E-12F9-409B-A04C-3F5FD4DDA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153" y="4914900"/>
            <a:ext cx="1480936" cy="11048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F1F22B-1F61-4BEA-9F78-334984EE56A3}"/>
              </a:ext>
            </a:extLst>
          </p:cNvPr>
          <p:cNvPicPr>
            <a:picLocks noChangeAspect="1"/>
          </p:cNvPicPr>
          <p:nvPr/>
        </p:nvPicPr>
        <p:blipFill>
          <a:blip r:embed="rId3"/>
          <a:stretch>
            <a:fillRect/>
          </a:stretch>
        </p:blipFill>
        <p:spPr>
          <a:xfrm>
            <a:off x="2118149" y="2924176"/>
            <a:ext cx="7955702" cy="2243638"/>
          </a:xfrm>
          <a:prstGeom prst="rect">
            <a:avLst/>
          </a:prstGeom>
        </p:spPr>
      </p:pic>
    </p:spTree>
    <p:extLst>
      <p:ext uri="{BB962C8B-B14F-4D97-AF65-F5344CB8AC3E}">
        <p14:creationId xmlns:p14="http://schemas.microsoft.com/office/powerpoint/2010/main" val="195979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12A40-84E1-4771-88CC-8C0EEFE2686F}"/>
              </a:ext>
            </a:extLst>
          </p:cNvPr>
          <p:cNvSpPr>
            <a:spLocks noGrp="1"/>
          </p:cNvSpPr>
          <p:nvPr>
            <p:ph idx="1"/>
          </p:nvPr>
        </p:nvSpPr>
        <p:spPr>
          <a:xfrm>
            <a:off x="142875" y="998394"/>
            <a:ext cx="6772275" cy="5038722"/>
          </a:xfrm>
        </p:spPr>
        <p:txBody>
          <a:bodyPr>
            <a:normAutofit fontScale="85000" lnSpcReduction="20000"/>
          </a:bodyPr>
          <a:lstStyle/>
          <a:p>
            <a:r>
              <a:rPr lang="en-US" b="1" dirty="0">
                <a:solidFill>
                  <a:schemeClr val="accent6">
                    <a:lumMod val="50000"/>
                  </a:schemeClr>
                </a:solidFill>
              </a:rPr>
              <a:t>Integrity</a:t>
            </a:r>
            <a:r>
              <a:rPr lang="en-US" b="1" dirty="0"/>
              <a:t>:</a:t>
            </a:r>
            <a:r>
              <a:rPr lang="en-US" dirty="0"/>
              <a:t> </a:t>
            </a:r>
            <a:r>
              <a:rPr lang="en-US" i="1" u="sng" dirty="0"/>
              <a:t>Act with high moral principle</a:t>
            </a:r>
            <a:r>
              <a:rPr lang="en-US" dirty="0"/>
              <a:t>. Adhere to the highest professional standards. Maintain the trust and confidence of all with whom I engage.</a:t>
            </a:r>
          </a:p>
          <a:p>
            <a:endParaRPr lang="en-US" sz="1000" dirty="0"/>
          </a:p>
          <a:p>
            <a:r>
              <a:rPr lang="en-US" b="1" dirty="0">
                <a:solidFill>
                  <a:schemeClr val="accent6">
                    <a:lumMod val="50000"/>
                  </a:schemeClr>
                </a:solidFill>
              </a:rPr>
              <a:t>Commitment</a:t>
            </a:r>
            <a:r>
              <a:rPr lang="en-US" b="1" dirty="0"/>
              <a:t>:</a:t>
            </a:r>
            <a:r>
              <a:rPr lang="en-US" dirty="0"/>
              <a:t> </a:t>
            </a:r>
            <a:r>
              <a:rPr lang="en-US" i="1" u="sng" dirty="0"/>
              <a:t>Work diligently to serve Veterans</a:t>
            </a:r>
            <a:r>
              <a:rPr lang="en-US" i="1" dirty="0"/>
              <a:t> </a:t>
            </a:r>
            <a:r>
              <a:rPr lang="en-US" dirty="0"/>
              <a:t>and other beneficiaries. Be driven by an earnest belief in VA's mission. Fulfill my individual responsibilities and organizational responsibilities.</a:t>
            </a:r>
          </a:p>
          <a:p>
            <a:endParaRPr lang="en-US" sz="1000" dirty="0"/>
          </a:p>
          <a:p>
            <a:r>
              <a:rPr lang="en-US" b="1" dirty="0">
                <a:solidFill>
                  <a:schemeClr val="accent6">
                    <a:lumMod val="50000"/>
                  </a:schemeClr>
                </a:solidFill>
              </a:rPr>
              <a:t>Advocacy</a:t>
            </a:r>
            <a:r>
              <a:rPr lang="en-US" b="1" dirty="0"/>
              <a:t>:</a:t>
            </a:r>
            <a:r>
              <a:rPr lang="en-US" dirty="0"/>
              <a:t> </a:t>
            </a:r>
            <a:r>
              <a:rPr lang="en-US" i="1" u="sng" dirty="0"/>
              <a:t>Be truly Veteran-centric </a:t>
            </a:r>
            <a:r>
              <a:rPr lang="en-US" dirty="0"/>
              <a:t>by identifying, fully considering, and appropriately advancing the interests of Veterans and other beneficiaries.</a:t>
            </a:r>
          </a:p>
          <a:p>
            <a:endParaRPr lang="en-US" sz="1000" dirty="0"/>
          </a:p>
          <a:p>
            <a:r>
              <a:rPr lang="en-US" b="1" dirty="0">
                <a:solidFill>
                  <a:schemeClr val="accent6">
                    <a:lumMod val="50000"/>
                  </a:schemeClr>
                </a:solidFill>
              </a:rPr>
              <a:t>Respect</a:t>
            </a:r>
            <a:r>
              <a:rPr lang="en-US" b="1" dirty="0"/>
              <a:t>:</a:t>
            </a:r>
            <a:r>
              <a:rPr lang="en-US" dirty="0"/>
              <a:t> </a:t>
            </a:r>
            <a:r>
              <a:rPr lang="en-US" i="1" u="sng" dirty="0"/>
              <a:t>Treat all </a:t>
            </a:r>
            <a:r>
              <a:rPr lang="en-US" dirty="0"/>
              <a:t>those I serve and with whom I work </a:t>
            </a:r>
            <a:r>
              <a:rPr lang="en-US" i="1" u="sng" dirty="0"/>
              <a:t>with dignity and respect</a:t>
            </a:r>
            <a:r>
              <a:rPr lang="en-US" dirty="0"/>
              <a:t>. Show respect to earn it.</a:t>
            </a:r>
          </a:p>
          <a:p>
            <a:endParaRPr lang="en-US" sz="1000" dirty="0"/>
          </a:p>
          <a:p>
            <a:r>
              <a:rPr lang="en-US" b="1" dirty="0">
                <a:solidFill>
                  <a:schemeClr val="accent6">
                    <a:lumMod val="50000"/>
                  </a:schemeClr>
                </a:solidFill>
              </a:rPr>
              <a:t>Excellence</a:t>
            </a:r>
            <a:r>
              <a:rPr lang="en-US" b="1" dirty="0"/>
              <a:t>:</a:t>
            </a:r>
            <a:r>
              <a:rPr lang="en-US" dirty="0"/>
              <a:t> </a:t>
            </a:r>
            <a:r>
              <a:rPr lang="en-US" i="1" u="sng" dirty="0"/>
              <a:t>Strive for the highest quality and continuous improvement</a:t>
            </a:r>
            <a:r>
              <a:rPr lang="en-US" dirty="0"/>
              <a:t>. Be thoughtful and decisive in leadership, accountable for my actions, willing to admit mistakes, and rigorous in correcting them.</a:t>
            </a:r>
          </a:p>
          <a:p>
            <a:endParaRPr lang="en-US" dirty="0"/>
          </a:p>
        </p:txBody>
      </p:sp>
      <p:sp>
        <p:nvSpPr>
          <p:cNvPr id="3" name="Slide Number Placeholder 2">
            <a:extLst>
              <a:ext uri="{FF2B5EF4-FFF2-40B4-BE49-F238E27FC236}">
                <a16:creationId xmlns:a16="http://schemas.microsoft.com/office/drawing/2014/main" id="{37AEA51B-78E1-489E-BC63-D63485F4F145}"/>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4B64F0A5-4B64-4E8C-AF47-344492AADC17}"/>
              </a:ext>
            </a:extLst>
          </p:cNvPr>
          <p:cNvSpPr>
            <a:spLocks noGrp="1"/>
          </p:cNvSpPr>
          <p:nvPr>
            <p:ph type="title"/>
          </p:nvPr>
        </p:nvSpPr>
        <p:spPr/>
        <p:txBody>
          <a:bodyPr/>
          <a:lstStyle/>
          <a:p>
            <a:r>
              <a:rPr lang="en-US" dirty="0"/>
              <a:t>Defining ICARE</a:t>
            </a:r>
          </a:p>
        </p:txBody>
      </p:sp>
      <p:pic>
        <p:nvPicPr>
          <p:cNvPr id="16386" name="Picture 2">
            <a:extLst>
              <a:ext uri="{FF2B5EF4-FFF2-40B4-BE49-F238E27FC236}">
                <a16:creationId xmlns:a16="http://schemas.microsoft.com/office/drawing/2014/main" id="{D4CD87F4-B4F9-49D9-993E-4EB66500B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688955"/>
            <a:ext cx="46672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A03DD7A-77BD-40BA-BE92-6677DD096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8153" y="4914900"/>
            <a:ext cx="1480936" cy="110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8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6A40D96-C9AA-4D86-8EAE-25ECED47E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153" y="4914900"/>
            <a:ext cx="1480936" cy="11048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7266AC1-52E1-44FA-987C-13BFCFE96423}"/>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80E3B530-36BE-49D6-9D6D-4D5568F2DF5D}"/>
              </a:ext>
            </a:extLst>
          </p:cNvPr>
          <p:cNvSpPr>
            <a:spLocks noGrp="1"/>
          </p:cNvSpPr>
          <p:nvPr>
            <p:ph type="title"/>
          </p:nvPr>
        </p:nvSpPr>
        <p:spPr>
          <a:xfrm>
            <a:off x="-96759" y="284480"/>
            <a:ext cx="12192000" cy="685800"/>
          </a:xfrm>
        </p:spPr>
        <p:txBody>
          <a:bodyPr/>
          <a:lstStyle/>
          <a:p>
            <a:r>
              <a:rPr lang="en-US" dirty="0"/>
              <a:t>Customer Experience (CX) Characteristics &amp; Principles</a:t>
            </a:r>
            <a:br>
              <a:rPr lang="en-US" sz="4000" u="sng" dirty="0">
                <a:solidFill>
                  <a:srgbClr val="002060"/>
                </a:solidFill>
                <a:effectLst>
                  <a:outerShdw blurRad="38100" dist="38100" dir="2700000" algn="tl">
                    <a:srgbClr val="000000">
                      <a:alpha val="43137"/>
                    </a:srgbClr>
                  </a:outerShdw>
                </a:effectLst>
                <a:latin typeface="Arial Nova" panose="020B0504020202020204" pitchFamily="34" charset="0"/>
              </a:rPr>
            </a:br>
            <a:endParaRPr lang="en-US" dirty="0"/>
          </a:p>
        </p:txBody>
      </p:sp>
      <p:sp>
        <p:nvSpPr>
          <p:cNvPr id="5" name="Content Placeholder 2">
            <a:extLst>
              <a:ext uri="{FF2B5EF4-FFF2-40B4-BE49-F238E27FC236}">
                <a16:creationId xmlns:a16="http://schemas.microsoft.com/office/drawing/2014/main" id="{3B826A02-4334-4B20-AAB8-05DAC9E2ECD5}"/>
              </a:ext>
            </a:extLst>
          </p:cNvPr>
          <p:cNvSpPr txBox="1">
            <a:spLocks noGrp="1"/>
          </p:cNvSpPr>
          <p:nvPr>
            <p:ph idx="1"/>
          </p:nvPr>
        </p:nvSpPr>
        <p:spPr>
          <a:xfrm>
            <a:off x="130996" y="1324990"/>
            <a:ext cx="7467600" cy="3867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CX Core Characteristics define what VA stands for and how it would like to be recognized as an organization. They help guide the execution of VA's mission, shape its strategy, and influence resource allocation and other key decisions made within VA. These Characteristics are: </a:t>
            </a:r>
            <a:r>
              <a:rPr lang="en-US" sz="2000" i="1" dirty="0"/>
              <a:t>Trustworthy, Accessible, Quality, Innovative, Agile, and Integrated.</a:t>
            </a:r>
          </a:p>
          <a:p>
            <a:r>
              <a:rPr lang="en-US" sz="2000" dirty="0"/>
              <a:t>CX Principles - 3 E’s per CFR are:</a:t>
            </a:r>
          </a:p>
          <a:p>
            <a:pPr marL="457200" lvl="1" indent="0">
              <a:buNone/>
            </a:pPr>
            <a:r>
              <a:rPr lang="en-US" sz="1800" b="1" i="1" dirty="0"/>
              <a:t>Ease</a:t>
            </a:r>
            <a:r>
              <a:rPr lang="en-US" sz="1800" dirty="0"/>
              <a:t> –</a:t>
            </a:r>
            <a:r>
              <a:rPr lang="en-US" sz="1800" b="1" i="1" dirty="0"/>
              <a:t>Effectiveness-</a:t>
            </a:r>
            <a:r>
              <a:rPr lang="en-US" sz="1800" i="1" dirty="0"/>
              <a:t> </a:t>
            </a:r>
            <a:r>
              <a:rPr lang="en-US" sz="1800" b="1" i="1" dirty="0"/>
              <a:t>Emotion</a:t>
            </a:r>
            <a:r>
              <a:rPr lang="en-US" sz="1800" i="1" dirty="0"/>
              <a:t> </a:t>
            </a:r>
            <a:endParaRPr lang="en-US" sz="2000" dirty="0"/>
          </a:p>
          <a:p>
            <a:r>
              <a:rPr lang="en-US" sz="2000" dirty="0"/>
              <a:t>All employees are responsible for the delivery of exceptional customer experience and will be guided by VA’s Core Values and Characteristics.</a:t>
            </a:r>
            <a:endParaRPr lang="en-US" sz="2000" dirty="0">
              <a:highlight>
                <a:srgbClr val="FFFF00"/>
              </a:highlight>
            </a:endParaRPr>
          </a:p>
        </p:txBody>
      </p:sp>
      <p:grpSp>
        <p:nvGrpSpPr>
          <p:cNvPr id="6" name="Group 5">
            <a:extLst>
              <a:ext uri="{FF2B5EF4-FFF2-40B4-BE49-F238E27FC236}">
                <a16:creationId xmlns:a16="http://schemas.microsoft.com/office/drawing/2014/main" id="{C1D29122-F2B7-411E-9DA1-F8DFFAA3923D}"/>
              </a:ext>
            </a:extLst>
          </p:cNvPr>
          <p:cNvGrpSpPr/>
          <p:nvPr/>
        </p:nvGrpSpPr>
        <p:grpSpPr>
          <a:xfrm>
            <a:off x="7674855" y="1136918"/>
            <a:ext cx="4284234" cy="3777982"/>
            <a:chOff x="1214311" y="1345927"/>
            <a:chExt cx="4284234" cy="3777982"/>
          </a:xfrm>
        </p:grpSpPr>
        <p:sp>
          <p:nvSpPr>
            <p:cNvPr id="7" name="Oval 6">
              <a:extLst>
                <a:ext uri="{FF2B5EF4-FFF2-40B4-BE49-F238E27FC236}">
                  <a16:creationId xmlns:a16="http://schemas.microsoft.com/office/drawing/2014/main" id="{957D2DD7-A1BD-4798-8633-3EC8F9D0BC8D}"/>
                </a:ext>
              </a:extLst>
            </p:cNvPr>
            <p:cNvSpPr/>
            <p:nvPr/>
          </p:nvSpPr>
          <p:spPr>
            <a:xfrm>
              <a:off x="2006678" y="2100540"/>
              <a:ext cx="2743200" cy="2743200"/>
            </a:xfrm>
            <a:prstGeom prst="ellipse">
              <a:avLst/>
            </a:prstGeom>
            <a:solidFill>
              <a:srgbClr val="FDB813"/>
            </a:solidFill>
            <a:ln>
              <a:noFill/>
            </a:ln>
            <a:effectLst>
              <a:outerShdw blurRad="292100" dist="139700" dir="2700000" algn="tl" rotWithShape="0">
                <a:srgbClr val="333333">
                  <a:alpha val="65000"/>
                </a:srgbClr>
              </a:outerShdw>
            </a:effectLst>
          </p:spPr>
          <p:txBody>
            <a:bodyPr spcFirstLastPara="0" vert="horz" wrap="square" lIns="0" tIns="20320" rIns="0" bIns="20320" numCol="1" spcCol="1270" anchor="ctr" anchorCtr="0">
              <a:noAutofit/>
            </a:bodyPr>
            <a:lstStyle/>
            <a:p>
              <a:pPr algn="ctr"/>
              <a:r>
                <a:rPr lang="en-US" sz="2000" b="1" dirty="0">
                  <a:solidFill>
                    <a:schemeClr val="bg1"/>
                  </a:solidFill>
                </a:rPr>
                <a:t>Organizational Shared Purpose</a:t>
              </a:r>
              <a:endParaRPr lang="en-US" sz="2400" b="1" dirty="0">
                <a:solidFill>
                  <a:schemeClr val="bg1"/>
                </a:solidFill>
              </a:endParaRPr>
            </a:p>
          </p:txBody>
        </p:sp>
        <p:sp>
          <p:nvSpPr>
            <p:cNvPr id="8" name="Circle: Hollow 7">
              <a:extLst>
                <a:ext uri="{FF2B5EF4-FFF2-40B4-BE49-F238E27FC236}">
                  <a16:creationId xmlns:a16="http://schemas.microsoft.com/office/drawing/2014/main" id="{01328E1C-E64B-45E0-90ED-40253FD924C3}"/>
                </a:ext>
              </a:extLst>
            </p:cNvPr>
            <p:cNvSpPr/>
            <p:nvPr/>
          </p:nvSpPr>
          <p:spPr>
            <a:xfrm>
              <a:off x="1701986" y="1832069"/>
              <a:ext cx="3291840" cy="3291840"/>
            </a:xfrm>
            <a:prstGeom prst="donut">
              <a:avLst>
                <a:gd name="adj" fmla="val 9080"/>
              </a:avLst>
            </a:prstGeom>
            <a:solidFill>
              <a:srgbClr val="CCCCCC"/>
            </a:solidFill>
            <a:ln>
              <a:no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6583231-4E1B-4290-8EA2-36CB4134D10B}"/>
                </a:ext>
              </a:extLst>
            </p:cNvPr>
            <p:cNvSpPr/>
            <p:nvPr/>
          </p:nvSpPr>
          <p:spPr>
            <a:xfrm>
              <a:off x="1214311" y="3785744"/>
              <a:ext cx="1280160" cy="1280160"/>
            </a:xfrm>
            <a:prstGeom prst="ellipse">
              <a:avLst/>
            </a:prstGeom>
            <a:solidFill>
              <a:srgbClr val="124479"/>
            </a:solidFill>
            <a:ln>
              <a:noFill/>
            </a:ln>
            <a:effectLst>
              <a:outerShdw blurRad="292100" dist="139700" dir="2700000" algn="tl" rotWithShape="0">
                <a:srgbClr val="333333">
                  <a:alpha val="65000"/>
                </a:srgbClr>
              </a:outerShdw>
            </a:effectLst>
          </p:spPr>
          <p:txBody>
            <a:bodyPr spcFirstLastPara="0" vert="horz" wrap="square" lIns="20320" tIns="20320" rIns="20320" bIns="20320" numCol="1" spcCol="1270" anchor="ctr" anchorCtr="0">
              <a:noAutofit/>
            </a:bodyPr>
            <a:lstStyle/>
            <a:p>
              <a:pPr algn="ctr"/>
              <a:r>
                <a:rPr lang="en-US" sz="1400" b="1" dirty="0">
                  <a:solidFill>
                    <a:schemeClr val="bg1"/>
                  </a:solidFill>
                </a:rPr>
                <a:t>Customer Experience Principles</a:t>
              </a:r>
            </a:p>
          </p:txBody>
        </p:sp>
        <p:sp>
          <p:nvSpPr>
            <p:cNvPr id="10" name="Oval 9">
              <a:extLst>
                <a:ext uri="{FF2B5EF4-FFF2-40B4-BE49-F238E27FC236}">
                  <a16:creationId xmlns:a16="http://schemas.microsoft.com/office/drawing/2014/main" id="{7E52C422-4B9A-4E7E-ABD1-6E5D6E7A1268}"/>
                </a:ext>
              </a:extLst>
            </p:cNvPr>
            <p:cNvSpPr/>
            <p:nvPr/>
          </p:nvSpPr>
          <p:spPr>
            <a:xfrm>
              <a:off x="4218385" y="3785744"/>
              <a:ext cx="1280160" cy="1280160"/>
            </a:xfrm>
            <a:prstGeom prst="ellipse">
              <a:avLst/>
            </a:prstGeom>
            <a:solidFill>
              <a:srgbClr val="124479"/>
            </a:solidFill>
            <a:ln>
              <a:noFill/>
            </a:ln>
            <a:effectLst>
              <a:outerShdw blurRad="292100" dist="139700" dir="2700000" algn="tl" rotWithShape="0">
                <a:srgbClr val="333333">
                  <a:alpha val="65000"/>
                </a:srgbClr>
              </a:outerShdw>
            </a:effectLst>
          </p:spPr>
          <p:txBody>
            <a:bodyPr spcFirstLastPara="0" vert="horz" wrap="none" lIns="0" tIns="0" rIns="0" bIns="0" numCol="1" spcCol="1270" anchor="ctr" anchorCtr="0">
              <a:noAutofit/>
            </a:bodyPr>
            <a:lstStyle/>
            <a:p>
              <a:pPr algn="ctr"/>
              <a:r>
                <a:rPr lang="en-US" sz="1400" b="1" dirty="0">
                  <a:solidFill>
                    <a:schemeClr val="bg1"/>
                  </a:solidFill>
                </a:rPr>
                <a:t>Core </a:t>
              </a:r>
              <a:br>
                <a:rPr lang="en-US" sz="1400" b="1" dirty="0">
                  <a:solidFill>
                    <a:schemeClr val="bg1"/>
                  </a:solidFill>
                </a:rPr>
              </a:br>
              <a:r>
                <a:rPr lang="en-US" sz="1400" b="1" dirty="0">
                  <a:solidFill>
                    <a:schemeClr val="bg1"/>
                  </a:solidFill>
                </a:rPr>
                <a:t>Characteristics</a:t>
              </a:r>
            </a:p>
          </p:txBody>
        </p:sp>
        <p:sp>
          <p:nvSpPr>
            <p:cNvPr id="11" name="Oval 10">
              <a:extLst>
                <a:ext uri="{FF2B5EF4-FFF2-40B4-BE49-F238E27FC236}">
                  <a16:creationId xmlns:a16="http://schemas.microsoft.com/office/drawing/2014/main" id="{BB12527E-2B3B-4E60-8D3B-26CAE110DC23}"/>
                </a:ext>
              </a:extLst>
            </p:cNvPr>
            <p:cNvSpPr/>
            <p:nvPr/>
          </p:nvSpPr>
          <p:spPr>
            <a:xfrm>
              <a:off x="2705921" y="1345927"/>
              <a:ext cx="1280160" cy="1280160"/>
            </a:xfrm>
            <a:prstGeom prst="ellipse">
              <a:avLst/>
            </a:prstGeom>
            <a:solidFill>
              <a:srgbClr val="124479"/>
            </a:solidFill>
            <a:ln>
              <a:noFill/>
            </a:ln>
            <a:effectLst>
              <a:outerShdw blurRad="292100" dist="139700" dir="2700000" algn="tl" rotWithShape="0">
                <a:srgbClr val="333333">
                  <a:alpha val="65000"/>
                </a:srgbClr>
              </a:outerShdw>
            </a:effectLst>
          </p:spPr>
          <p:txBody>
            <a:bodyPr spcFirstLastPara="0" vert="horz" wrap="square" lIns="20320" tIns="20320" rIns="20320" bIns="20320" numCol="1" spcCol="1270" anchor="ctr" anchorCtr="0">
              <a:noAutofit/>
            </a:bodyPr>
            <a:lstStyle/>
            <a:p>
              <a:pPr algn="ctr"/>
              <a:r>
                <a:rPr lang="en-US" sz="1400" b="1" dirty="0">
                  <a:solidFill>
                    <a:schemeClr val="bg1"/>
                  </a:solidFill>
                </a:rPr>
                <a:t>Core Values</a:t>
              </a:r>
              <a:endParaRPr lang="en-US" sz="1600" b="1" dirty="0">
                <a:solidFill>
                  <a:schemeClr val="bg1"/>
                </a:solidFill>
              </a:endParaRPr>
            </a:p>
          </p:txBody>
        </p:sp>
      </p:grpSp>
      <p:sp>
        <p:nvSpPr>
          <p:cNvPr id="13" name="Content Placeholder 2">
            <a:extLst>
              <a:ext uri="{FF2B5EF4-FFF2-40B4-BE49-F238E27FC236}">
                <a16:creationId xmlns:a16="http://schemas.microsoft.com/office/drawing/2014/main" id="{B9574BB6-11C3-4403-8BC8-884D185B042D}"/>
              </a:ext>
            </a:extLst>
          </p:cNvPr>
          <p:cNvSpPr txBox="1">
            <a:spLocks/>
          </p:cNvSpPr>
          <p:nvPr/>
        </p:nvSpPr>
        <p:spPr>
          <a:xfrm>
            <a:off x="130996" y="4793961"/>
            <a:ext cx="7467600" cy="1008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ICARE Core Values, Characteristics, and Principles are codified in our VA regulations at 38 C.F.R. Part 0. </a:t>
            </a:r>
          </a:p>
        </p:txBody>
      </p:sp>
    </p:spTree>
    <p:extLst>
      <p:ext uri="{BB962C8B-B14F-4D97-AF65-F5344CB8AC3E}">
        <p14:creationId xmlns:p14="http://schemas.microsoft.com/office/powerpoint/2010/main" val="345463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166CBF6B-5700-4F6F-89C1-3EB07E960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153" y="4914900"/>
            <a:ext cx="1480936" cy="11048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C15B500C-FCE4-4E58-A1BA-615C5AB74700}"/>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6247DE76-F50B-4A8E-B2FF-8776274A6137}"/>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a16="http://schemas.microsoft.com/office/drawing/2014/main" id="{DCAC7255-555C-4AD0-954F-1A98750B4190}"/>
              </a:ext>
            </a:extLst>
          </p:cNvPr>
          <p:cNvSpPr>
            <a:spLocks noGrp="1"/>
          </p:cNvSpPr>
          <p:nvPr>
            <p:ph type="title"/>
          </p:nvPr>
        </p:nvSpPr>
        <p:spPr/>
        <p:txBody>
          <a:bodyPr/>
          <a:lstStyle/>
          <a:p>
            <a:r>
              <a:rPr lang="en-US" dirty="0"/>
              <a:t>VA’s Guiding Principles</a:t>
            </a:r>
          </a:p>
        </p:txBody>
      </p:sp>
      <p:sp>
        <p:nvSpPr>
          <p:cNvPr id="5" name="Rectangle 4">
            <a:extLst>
              <a:ext uri="{FF2B5EF4-FFF2-40B4-BE49-F238E27FC236}">
                <a16:creationId xmlns:a16="http://schemas.microsoft.com/office/drawing/2014/main" id="{267F2ED4-C21D-4F82-B442-FE2055F014E7}"/>
              </a:ext>
            </a:extLst>
          </p:cNvPr>
          <p:cNvSpPr/>
          <p:nvPr/>
        </p:nvSpPr>
        <p:spPr>
          <a:xfrm>
            <a:off x="3627365" y="1775579"/>
            <a:ext cx="7051040" cy="3139321"/>
          </a:xfrm>
          <a:prstGeom prst="rect">
            <a:avLst/>
          </a:prstGeom>
        </p:spPr>
        <p:txBody>
          <a:bodyPr wrap="square">
            <a:spAutoFit/>
          </a:bodyPr>
          <a:lstStyle/>
          <a:p>
            <a:r>
              <a:rPr lang="en-US" dirty="0"/>
              <a:t>is the </a:t>
            </a:r>
            <a:r>
              <a:rPr lang="en-US" b="1" i="1" dirty="0"/>
              <a:t>Emotional</a:t>
            </a:r>
            <a:r>
              <a:rPr lang="en-US" b="1" dirty="0"/>
              <a:t> </a:t>
            </a:r>
            <a:r>
              <a:rPr lang="en-US" dirty="0"/>
              <a:t>element of Customer Experience.  Showing empathy while making a human connection is how the customer feels welcomed and cared for.</a:t>
            </a:r>
          </a:p>
          <a:p>
            <a:endParaRPr lang="en-US" dirty="0"/>
          </a:p>
          <a:p>
            <a:r>
              <a:rPr lang="en-US" dirty="0"/>
              <a:t>is the </a:t>
            </a:r>
            <a:r>
              <a:rPr lang="en-US" b="1" i="1" dirty="0"/>
              <a:t>Effectiveness</a:t>
            </a:r>
            <a:r>
              <a:rPr lang="en-US" dirty="0"/>
              <a:t> element of Customer Experience. Actively listening, understanding what the customer truly needs and responding to those needs is how the customer feels heard and acknowledged.</a:t>
            </a:r>
          </a:p>
          <a:p>
            <a:endParaRPr lang="en-US" dirty="0"/>
          </a:p>
          <a:p>
            <a:r>
              <a:rPr lang="en-US" dirty="0"/>
              <a:t>is the </a:t>
            </a:r>
            <a:r>
              <a:rPr lang="en-US" b="1" i="1" dirty="0"/>
              <a:t>Ease</a:t>
            </a:r>
            <a:r>
              <a:rPr lang="en-US" b="1" dirty="0"/>
              <a:t> </a:t>
            </a:r>
            <a:r>
              <a:rPr lang="en-US" dirty="0"/>
              <a:t>element of Customer Experience. Providing simple, easy to follow instructions and assisting with navigating the VA’s processes means the customer will know what to expect throughout the experience.</a:t>
            </a:r>
          </a:p>
        </p:txBody>
      </p:sp>
      <p:grpSp>
        <p:nvGrpSpPr>
          <p:cNvPr id="6" name="Group 5">
            <a:extLst>
              <a:ext uri="{FF2B5EF4-FFF2-40B4-BE49-F238E27FC236}">
                <a16:creationId xmlns:a16="http://schemas.microsoft.com/office/drawing/2014/main" id="{2A13C0AF-1206-421E-AF57-1C08FE2C802A}"/>
              </a:ext>
            </a:extLst>
          </p:cNvPr>
          <p:cNvGrpSpPr/>
          <p:nvPr/>
        </p:nvGrpSpPr>
        <p:grpSpPr>
          <a:xfrm>
            <a:off x="741586" y="1421248"/>
            <a:ext cx="3183890" cy="3705067"/>
            <a:chOff x="1035792" y="2728588"/>
            <a:chExt cx="1630420" cy="2125151"/>
          </a:xfrm>
        </p:grpSpPr>
        <p:pic>
          <p:nvPicPr>
            <p:cNvPr id="7" name="Picture 6">
              <a:extLst>
                <a:ext uri="{FF2B5EF4-FFF2-40B4-BE49-F238E27FC236}">
                  <a16:creationId xmlns:a16="http://schemas.microsoft.com/office/drawing/2014/main" id="{DB669258-C77C-46F9-B475-1A29B70EA693}"/>
                </a:ext>
              </a:extLst>
            </p:cNvPr>
            <p:cNvPicPr>
              <a:picLocks noChangeAspect="1"/>
            </p:cNvPicPr>
            <p:nvPr/>
          </p:nvPicPr>
          <p:blipFill rotWithShape="1">
            <a:blip r:embed="rId3"/>
            <a:srcRect r="64251" b="59622"/>
            <a:stretch/>
          </p:blipFill>
          <p:spPr>
            <a:xfrm>
              <a:off x="1116560" y="2728588"/>
              <a:ext cx="1396994" cy="615923"/>
            </a:xfrm>
            <a:prstGeom prst="rect">
              <a:avLst/>
            </a:prstGeom>
          </p:spPr>
        </p:pic>
        <p:pic>
          <p:nvPicPr>
            <p:cNvPr id="8" name="Picture 7">
              <a:extLst>
                <a:ext uri="{FF2B5EF4-FFF2-40B4-BE49-F238E27FC236}">
                  <a16:creationId xmlns:a16="http://schemas.microsoft.com/office/drawing/2014/main" id="{3399EC83-36EA-4366-ACE3-49E7CDB3E4D6}"/>
                </a:ext>
              </a:extLst>
            </p:cNvPr>
            <p:cNvPicPr>
              <a:picLocks noChangeAspect="1"/>
            </p:cNvPicPr>
            <p:nvPr/>
          </p:nvPicPr>
          <p:blipFill rotWithShape="1">
            <a:blip r:embed="rId3"/>
            <a:srcRect l="52739" b="46946"/>
            <a:stretch/>
          </p:blipFill>
          <p:spPr>
            <a:xfrm>
              <a:off x="1116560" y="3446688"/>
              <a:ext cx="1549652" cy="711105"/>
            </a:xfrm>
            <a:prstGeom prst="rect">
              <a:avLst/>
            </a:prstGeom>
          </p:spPr>
        </p:pic>
        <p:pic>
          <p:nvPicPr>
            <p:cNvPr id="9" name="Picture 8">
              <a:extLst>
                <a:ext uri="{FF2B5EF4-FFF2-40B4-BE49-F238E27FC236}">
                  <a16:creationId xmlns:a16="http://schemas.microsoft.com/office/drawing/2014/main" id="{D6353788-C15E-4BD3-94E0-20D69D6079A5}"/>
                </a:ext>
              </a:extLst>
            </p:cNvPr>
            <p:cNvPicPr>
              <a:picLocks noChangeAspect="1"/>
            </p:cNvPicPr>
            <p:nvPr/>
          </p:nvPicPr>
          <p:blipFill rotWithShape="1">
            <a:blip r:embed="rId3"/>
            <a:srcRect l="24990" t="57266" r="31284" b="-3787"/>
            <a:stretch/>
          </p:blipFill>
          <p:spPr>
            <a:xfrm>
              <a:off x="1035792" y="4243958"/>
              <a:ext cx="1549652" cy="609781"/>
            </a:xfrm>
            <a:prstGeom prst="rect">
              <a:avLst/>
            </a:prstGeom>
          </p:spPr>
        </p:pic>
      </p:grpSp>
    </p:spTree>
    <p:extLst>
      <p:ext uri="{BB962C8B-B14F-4D97-AF65-F5344CB8AC3E}">
        <p14:creationId xmlns:p14="http://schemas.microsoft.com/office/powerpoint/2010/main" val="403931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37938D3-6B06-4886-8654-A7CAFEDE9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153" y="4914900"/>
            <a:ext cx="1480936" cy="11048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4A8A63E-2C43-428A-A601-4362EE8A564E}"/>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a16="http://schemas.microsoft.com/office/drawing/2014/main" id="{39687DDC-DFE8-4C60-9740-480088A43321}"/>
              </a:ext>
            </a:extLst>
          </p:cNvPr>
          <p:cNvSpPr>
            <a:spLocks noGrp="1"/>
          </p:cNvSpPr>
          <p:nvPr>
            <p:ph type="title"/>
          </p:nvPr>
        </p:nvSpPr>
        <p:spPr/>
        <p:txBody>
          <a:bodyPr/>
          <a:lstStyle/>
          <a:p>
            <a:r>
              <a:rPr lang="en-US" dirty="0"/>
              <a:t>Demonstrating Our Values </a:t>
            </a:r>
          </a:p>
        </p:txBody>
      </p:sp>
      <p:graphicFrame>
        <p:nvGraphicFramePr>
          <p:cNvPr id="5" name="Content Placeholder 2">
            <a:extLst>
              <a:ext uri="{FF2B5EF4-FFF2-40B4-BE49-F238E27FC236}">
                <a16:creationId xmlns:a16="http://schemas.microsoft.com/office/drawing/2014/main" id="{7F38C693-60EF-495E-AA4B-E430B576279D}"/>
              </a:ext>
            </a:extLst>
          </p:cNvPr>
          <p:cNvGraphicFramePr>
            <a:graphicFrameLocks/>
          </p:cNvGraphicFramePr>
          <p:nvPr>
            <p:extLst>
              <p:ext uri="{D42A27DB-BD31-4B8C-83A1-F6EECF244321}">
                <p14:modId xmlns:p14="http://schemas.microsoft.com/office/powerpoint/2010/main" val="223093809"/>
              </p:ext>
            </p:extLst>
          </p:nvPr>
        </p:nvGraphicFramePr>
        <p:xfrm>
          <a:off x="1195542" y="1132013"/>
          <a:ext cx="9977120" cy="459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FAD9B679-8AA8-45F8-BFA3-3B43FF7F32D9}"/>
              </a:ext>
            </a:extLst>
          </p:cNvPr>
          <p:cNvSpPr/>
          <p:nvPr/>
        </p:nvSpPr>
        <p:spPr>
          <a:xfrm>
            <a:off x="1452880" y="1165188"/>
            <a:ext cx="8229600" cy="400110"/>
          </a:xfrm>
          <a:prstGeom prst="rect">
            <a:avLst/>
          </a:prstGeom>
        </p:spPr>
        <p:txBody>
          <a:bodyPr wrap="square">
            <a:spAutoFit/>
          </a:bodyPr>
          <a:lstStyle/>
          <a:p>
            <a:r>
              <a:rPr lang="en-US" sz="2000" dirty="0"/>
              <a:t>VA employees put ICARE values into action through WECARE behaviors</a:t>
            </a:r>
          </a:p>
        </p:txBody>
      </p:sp>
    </p:spTree>
    <p:extLst>
      <p:ext uri="{BB962C8B-B14F-4D97-AF65-F5344CB8AC3E}">
        <p14:creationId xmlns:p14="http://schemas.microsoft.com/office/powerpoint/2010/main" val="106769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720D89-4BB3-4F5E-ACD5-8AA7DF45586E}"/>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CAD1A1B8-D681-47C3-9E82-A65B5762C35D}"/>
              </a:ext>
            </a:extLst>
          </p:cNvPr>
          <p:cNvSpPr>
            <a:spLocks noGrp="1"/>
          </p:cNvSpPr>
          <p:nvPr>
            <p:ph type="title"/>
          </p:nvPr>
        </p:nvSpPr>
        <p:spPr/>
        <p:txBody>
          <a:bodyPr/>
          <a:lstStyle/>
          <a:p>
            <a:r>
              <a:rPr lang="en-US" dirty="0"/>
              <a:t>ICARE Video </a:t>
            </a:r>
          </a:p>
        </p:txBody>
      </p:sp>
      <p:pic>
        <p:nvPicPr>
          <p:cNvPr id="5" name="Picture 4">
            <a:extLst>
              <a:ext uri="{FF2B5EF4-FFF2-40B4-BE49-F238E27FC236}">
                <a16:creationId xmlns:a16="http://schemas.microsoft.com/office/drawing/2014/main" id="{BE7DD360-6D90-43DC-92E3-3AC859BC34B4}"/>
              </a:ext>
            </a:extLst>
          </p:cNvPr>
          <p:cNvPicPr/>
          <p:nvPr/>
        </p:nvPicPr>
        <p:blipFill>
          <a:blip r:embed="rId2"/>
          <a:stretch>
            <a:fillRect/>
          </a:stretch>
        </p:blipFill>
        <p:spPr>
          <a:xfrm>
            <a:off x="3124200" y="1207230"/>
            <a:ext cx="5943600" cy="3366771"/>
          </a:xfrm>
          <a:prstGeom prst="rect">
            <a:avLst/>
          </a:prstGeom>
        </p:spPr>
      </p:pic>
      <p:sp>
        <p:nvSpPr>
          <p:cNvPr id="6" name="TextBox 5">
            <a:extLst>
              <a:ext uri="{FF2B5EF4-FFF2-40B4-BE49-F238E27FC236}">
                <a16:creationId xmlns:a16="http://schemas.microsoft.com/office/drawing/2014/main" id="{B670D916-FCF8-4DE9-8150-9B2EDC0FEB23}"/>
              </a:ext>
            </a:extLst>
          </p:cNvPr>
          <p:cNvSpPr txBox="1"/>
          <p:nvPr/>
        </p:nvSpPr>
        <p:spPr>
          <a:xfrm>
            <a:off x="2635541" y="5004439"/>
            <a:ext cx="6920917" cy="646331"/>
          </a:xfrm>
          <a:prstGeom prst="rect">
            <a:avLst/>
          </a:prstGeom>
          <a:noFill/>
        </p:spPr>
        <p:txBody>
          <a:bodyPr wrap="square" rtlCol="0">
            <a:spAutoFit/>
          </a:bodyPr>
          <a:lstStyle/>
          <a:p>
            <a:pPr algn="ctr"/>
            <a:r>
              <a:rPr lang="en-US" sz="3600" dirty="0">
                <a:solidFill>
                  <a:srgbClr val="000000"/>
                </a:solidFill>
                <a:latin typeface="Calibri"/>
                <a:hlinkClick r:id="rId3">
                  <a:extLst>
                    <a:ext uri="{A12FA001-AC4F-418D-AE19-62706E023703}">
                      <ahyp:hlinkClr xmlns:ahyp="http://schemas.microsoft.com/office/drawing/2018/hyperlinkcolor" val="tx"/>
                    </a:ext>
                  </a:extLst>
                </a:hlinkClick>
              </a:rPr>
              <a:t>ICARE Through Veterans Eyes</a:t>
            </a:r>
            <a:endParaRPr lang="en-US" sz="3600" dirty="0">
              <a:solidFill>
                <a:srgbClr val="000000"/>
              </a:solidFill>
              <a:latin typeface="Calibri"/>
            </a:endParaRPr>
          </a:p>
        </p:txBody>
      </p:sp>
    </p:spTree>
    <p:extLst>
      <p:ext uri="{BB962C8B-B14F-4D97-AF65-F5344CB8AC3E}">
        <p14:creationId xmlns:p14="http://schemas.microsoft.com/office/powerpoint/2010/main" val="221962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BBA49387D5044AEF115D27A694554" ma:contentTypeVersion="19" ma:contentTypeDescription="Create a new document." ma:contentTypeScope="" ma:versionID="81f4c64872f8e700f2d8a122658e5346">
  <xsd:schema xmlns:xsd="http://www.w3.org/2001/XMLSchema" xmlns:xs="http://www.w3.org/2001/XMLSchema" xmlns:p="http://schemas.microsoft.com/office/2006/metadata/properties" xmlns:ns2="a6bf5a20-2659-4ad7-a0e9-24cf91326628" targetNamespace="http://schemas.microsoft.com/office/2006/metadata/properties" ma:root="true" ma:fieldsID="ab2d2a0755f5d68180035c3e918ce48c" ns2:_="">
    <xsd:import namespace="a6bf5a20-2659-4ad7-a0e9-24cf913266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f5a20-2659-4ad7-a0e9-24cf913266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2AF045-B5D0-4737-A932-627B933A0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f5a20-2659-4ad7-a0e9-24cf91326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7A58CB-2E5F-4EA5-A927-C991BEF87EB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6bf5a20-2659-4ad7-a0e9-24cf91326628"/>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3F5D880-2017-45A1-804E-87692C57FF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13678</TotalTime>
  <Words>669</Words>
  <Application>Microsoft Office PowerPoint</Application>
  <PresentationFormat>Widescreen</PresentationFormat>
  <Paragraphs>74</Paragraphs>
  <Slides>10</Slides>
  <Notes>1</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19" baseType="lpstr">
      <vt:lpstr>Arial</vt:lpstr>
      <vt:lpstr>Arial Nova</vt:lpstr>
      <vt:lpstr>Calibri</vt:lpstr>
      <vt:lpstr>Freestyle Script</vt:lpstr>
      <vt:lpstr>3_Office Theme</vt:lpstr>
      <vt:lpstr>39_Office Theme</vt:lpstr>
      <vt:lpstr>4_Office Theme</vt:lpstr>
      <vt:lpstr>5_Office Theme</vt:lpstr>
      <vt:lpstr>think-cell Slide</vt:lpstr>
      <vt:lpstr>PowerPoint Presentation</vt:lpstr>
      <vt:lpstr>PowerPoint Presentation</vt:lpstr>
      <vt:lpstr>VA Mission </vt:lpstr>
      <vt:lpstr>VA Core Values </vt:lpstr>
      <vt:lpstr>Defining ICARE</vt:lpstr>
      <vt:lpstr>Customer Experience (CX) Characteristics &amp; Principles </vt:lpstr>
      <vt:lpstr>VA’s Guiding Principles</vt:lpstr>
      <vt:lpstr>Demonstrating Our Values </vt:lpstr>
      <vt:lpstr>ICARE Video </vt:lpstr>
      <vt:lpstr>Employee ICARE Commitment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Morton, Barbara C.</dc:creator>
  <cp:lastModifiedBy>White, Frederick G.</cp:lastModifiedBy>
  <cp:revision>413</cp:revision>
  <dcterms:created xsi:type="dcterms:W3CDTF">2018-09-27T16:52:07Z</dcterms:created>
  <dcterms:modified xsi:type="dcterms:W3CDTF">2021-02-18T14:09:25Z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0x0101003D6BBA49387D5044AEF115D27A694554</vt:lpwstr>
  </property>
</Properties>
</file>