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78" autoAdjust="0"/>
    <p:restoredTop sz="94660"/>
  </p:normalViewPr>
  <p:slideViewPr>
    <p:cSldViewPr snapToGrid="0">
      <p:cViewPr>
        <p:scale>
          <a:sx n="153" d="100"/>
          <a:sy n="153" d="100"/>
        </p:scale>
        <p:origin x="258" y="-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E38E9A-321E-FF5C-CE0C-CFAE66158184}"/>
              </a:ext>
            </a:extLst>
          </p:cNvPr>
          <p:cNvSpPr txBox="1"/>
          <p:nvPr userDrawn="1"/>
        </p:nvSpPr>
        <p:spPr>
          <a:xfrm>
            <a:off x="5887879" y="9627117"/>
            <a:ext cx="9115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©</a:t>
            </a:r>
            <a:r>
              <a:rPr kumimoji="1" lang="en-US" altLang="ja-JP" sz="1050" dirty="0" err="1"/>
              <a:t>EstRose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426577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47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48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27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06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7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34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23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8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64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5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4D2C3-4174-4242-90C5-934E11BD12C6}" type="datetimeFigureOut">
              <a:rPr kumimoji="1" lang="ja-JP" altLang="en-US" smtClean="0"/>
              <a:t>2022/11/2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AAC37-2B6A-4472-A17E-E6B87FCC6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3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134B0DC-F6EA-43F3-8EB5-B9FBF3DA6E54}"/>
              </a:ext>
            </a:extLst>
          </p:cNvPr>
          <p:cNvGraphicFramePr>
            <a:graphicFrameLocks noGrp="1"/>
          </p:cNvGraphicFramePr>
          <p:nvPr/>
        </p:nvGraphicFramePr>
        <p:xfrm>
          <a:off x="187746" y="1214686"/>
          <a:ext cx="6502614" cy="79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7104">
                  <a:extLst>
                    <a:ext uri="{9D8B030D-6E8A-4147-A177-3AD203B41FA5}">
                      <a16:colId xmlns:a16="http://schemas.microsoft.com/office/drawing/2014/main" val="3221450574"/>
                    </a:ext>
                  </a:extLst>
                </a:gridCol>
                <a:gridCol w="4705510">
                  <a:extLst>
                    <a:ext uri="{9D8B030D-6E8A-4147-A177-3AD203B41FA5}">
                      <a16:colId xmlns:a16="http://schemas.microsoft.com/office/drawing/2014/main" val="26934862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本時の目標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（教科等の目標）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</a:rPr>
                        <a:t>〇〇〇〇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054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ICT</a:t>
                      </a:r>
                      <a:r>
                        <a:rPr kumimoji="1" lang="ja-JP" altLang="en-US" sz="1100" dirty="0"/>
                        <a:t>活用の目的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</a:rPr>
                        <a:t>〇〇〇〇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8299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C96151E0-CE79-4832-BDB8-131A4F84B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12604"/>
              </p:ext>
            </p:extLst>
          </p:nvPr>
        </p:nvGraphicFramePr>
        <p:xfrm>
          <a:off x="102005" y="2150592"/>
          <a:ext cx="6674096" cy="719090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1660963"/>
                    </a:ext>
                  </a:extLst>
                </a:gridCol>
                <a:gridCol w="1749036">
                  <a:extLst>
                    <a:ext uri="{9D8B030D-6E8A-4147-A177-3AD203B41FA5}">
                      <a16:colId xmlns:a16="http://schemas.microsoft.com/office/drawing/2014/main" val="1833327852"/>
                    </a:ext>
                  </a:extLst>
                </a:gridCol>
                <a:gridCol w="2960354">
                  <a:extLst>
                    <a:ext uri="{9D8B030D-6E8A-4147-A177-3AD203B41FA5}">
                      <a16:colId xmlns:a16="http://schemas.microsoft.com/office/drawing/2014/main" val="1945203837"/>
                    </a:ext>
                  </a:extLst>
                </a:gridCol>
                <a:gridCol w="1182920">
                  <a:extLst>
                    <a:ext uri="{9D8B030D-6E8A-4147-A177-3AD203B41FA5}">
                      <a16:colId xmlns:a16="http://schemas.microsoft.com/office/drawing/2014/main" val="2873184500"/>
                    </a:ext>
                  </a:extLst>
                </a:gridCol>
                <a:gridCol w="573506">
                  <a:extLst>
                    <a:ext uri="{9D8B030D-6E8A-4147-A177-3AD203B41FA5}">
                      <a16:colId xmlns:a16="http://schemas.microsoft.com/office/drawing/2014/main" val="35568916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学習活動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指導（指示・発問）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使用</a:t>
                      </a:r>
                      <a:r>
                        <a:rPr kumimoji="1" lang="en-US" altLang="ja-JP" sz="1000" dirty="0"/>
                        <a:t>ICT</a:t>
                      </a:r>
                      <a:r>
                        <a:rPr kumimoji="1" lang="ja-JP" altLang="en-US" sz="1000" dirty="0"/>
                        <a:t>ツール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時間</a:t>
                      </a:r>
                      <a:r>
                        <a:rPr kumimoji="1" lang="ja-JP" altLang="en-US" sz="600" dirty="0"/>
                        <a:t>（分）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519312"/>
                  </a:ext>
                </a:extLst>
              </a:tr>
              <a:tr h="261159">
                <a:tc rowSpan="1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学習活動①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展開１　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30458"/>
                  </a:ext>
                </a:extLst>
              </a:tr>
              <a:tr h="47006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〇〇〇〇〇□□□□□□□□〇〇〇〇〇〇〇〇〇〇</a:t>
                      </a:r>
                      <a:endParaRPr lang="en-US" altLang="ja-JP" sz="12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注：「調べる」「まとめる」や答えが一律に決まっている課題は適していません。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00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6105046"/>
                  </a:ext>
                </a:extLst>
              </a:tr>
              <a:tr h="26115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展開２　</a:t>
                      </a:r>
                      <a:r>
                        <a:rPr lang="ja-JP" altLang="en-US" sz="1200" dirty="0"/>
                        <a:t>課題に対して自分の考えをタブレットに書く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666814"/>
                  </a:ext>
                </a:extLst>
              </a:tr>
              <a:tr h="55431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/>
                        <a:t>「</a:t>
                      </a:r>
                      <a:r>
                        <a:rPr lang="ja-JP" altLang="en-US" sz="105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□□□□□□□□□□</a:t>
                      </a:r>
                      <a:r>
                        <a:rPr lang="ja-JP" altLang="en-US" sz="1050" dirty="0"/>
                        <a:t>」について、自分の考えを記入する。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b="1" dirty="0"/>
                        <a:t>「</a:t>
                      </a: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</a:rPr>
                        <a:t>△△△</a:t>
                      </a:r>
                      <a:r>
                        <a:rPr lang="ja-JP" altLang="en-US" sz="1050" b="1" dirty="0"/>
                        <a:t>の先生が指示する欄に、自分の考えを入力してください」</a:t>
                      </a:r>
                      <a:endParaRPr kumimoji="1" lang="ja-JP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</a:rPr>
                        <a:t>・エクセル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050" dirty="0">
                          <a:solidFill>
                            <a:srgbClr val="FF0000"/>
                          </a:solidFill>
                        </a:rPr>
                        <a:t>・ホワイトボード</a:t>
                      </a:r>
                      <a:endParaRPr kumimoji="1" lang="en-US" altLang="ja-JP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00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72331"/>
                  </a:ext>
                </a:extLst>
              </a:tr>
              <a:tr h="26115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展開３　</a:t>
                      </a:r>
                      <a:r>
                        <a:rPr lang="ja-JP" altLang="en-US" sz="1200" dirty="0"/>
                        <a:t>タブレット上の友だちの考えを吟味する（展開４が同時の場合も可）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681256"/>
                  </a:ext>
                </a:extLst>
              </a:tr>
              <a:tr h="12204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000">
                          <a:latin typeface="ヒラギノ丸ゴ ProN W4"/>
                          <a:ea typeface="ヒラギノ丸ゴ ProN W4"/>
                          <a:cs typeface="ヒラギノ丸ゴ ProN W4"/>
                          <a:sym typeface="ヒラギノ丸ゴ ProN W4"/>
                        </a:defRPr>
                      </a:pPr>
                      <a:r>
                        <a:rPr lang="ja-JP" altLang="en-US" sz="1050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lang="ja-JP" altLang="en-US" sz="105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□□□□□□□□□□</a:t>
                      </a:r>
                      <a:r>
                        <a:rPr lang="ja-JP" altLang="en-US" sz="1050" dirty="0">
                          <a:latin typeface="+mn-ea"/>
                          <a:ea typeface="+mn-ea"/>
                        </a:rPr>
                        <a:t>」について、友達の書いた考えを、いろいろ比較する。</a:t>
                      </a:r>
                      <a:endParaRPr lang="en-US" altLang="ja-JP" sz="1050" dirty="0">
                        <a:latin typeface="+mn-ea"/>
                        <a:ea typeface="+mn-ea"/>
                      </a:endParaRPr>
                    </a:p>
                    <a:p>
                      <a:pPr>
                        <a:defRPr sz="1000">
                          <a:latin typeface="ヒラギノ丸ゴ ProN W4"/>
                          <a:ea typeface="ヒラギノ丸ゴ ProN W4"/>
                          <a:cs typeface="ヒラギノ丸ゴ ProN W4"/>
                          <a:sym typeface="ヒラギノ丸ゴ ProN W4"/>
                        </a:defRPr>
                      </a:pPr>
                      <a:endParaRPr lang="ja-JP" altLang="en-US" sz="1050" dirty="0">
                        <a:latin typeface="+mn-ea"/>
                        <a:ea typeface="+mn-ea"/>
                      </a:endParaRPr>
                    </a:p>
                    <a:p>
                      <a:pPr marL="100263" indent="-100263">
                        <a:buSzPct val="100000"/>
                        <a:buChar char="•"/>
                        <a:defRPr sz="1000">
                          <a:latin typeface="ヒラギノ丸ゴ ProN W4"/>
                          <a:ea typeface="ヒラギノ丸ゴ ProN W4"/>
                          <a:cs typeface="ヒラギノ丸ゴ ProN W4"/>
                          <a:sym typeface="ヒラギノ丸ゴ ProN W4"/>
                        </a:defRPr>
                      </a:pPr>
                      <a:r>
                        <a:rPr lang="ja-JP" altLang="en-US" sz="1050" dirty="0">
                          <a:latin typeface="+mn-ea"/>
                          <a:ea typeface="+mn-ea"/>
                        </a:rPr>
                        <a:t>友達の考えと自分の考えを比べる。</a:t>
                      </a:r>
                    </a:p>
                    <a:p>
                      <a:pPr marL="100263" indent="-100263">
                        <a:buSzPct val="100000"/>
                        <a:buChar char="•"/>
                        <a:defRPr sz="1000">
                          <a:latin typeface="ヒラギノ丸ゴ ProN W4"/>
                          <a:ea typeface="ヒラギノ丸ゴ ProN W4"/>
                          <a:cs typeface="ヒラギノ丸ゴ ProN W4"/>
                          <a:sym typeface="ヒラギノ丸ゴ ProN W4"/>
                        </a:defRPr>
                      </a:pPr>
                      <a:r>
                        <a:rPr lang="ja-JP" altLang="en-US" sz="1050" dirty="0">
                          <a:latin typeface="+mn-ea"/>
                          <a:ea typeface="+mn-ea"/>
                        </a:rPr>
                        <a:t>気づいたことを全体に発表する。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/>
                        <a:t>「自分で操作して友達の考えをみてみましょう」</a:t>
                      </a:r>
                      <a:endParaRPr lang="en-US" altLang="ja-JP" sz="105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b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dirty="0"/>
                        <a:t>★適宜次の指示をする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00" b="0" dirty="0"/>
                        <a:t>自分と同じ考えはだれですか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00" b="0" dirty="0"/>
                        <a:t>似ている考えはどれとどれですか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00" b="0" dirty="0"/>
                        <a:t>仲間分けをすると、いくつのグループになります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00" b="0" dirty="0"/>
                        <a:t>だれの考え方を詳しく聞いてみたいですか</a:t>
                      </a:r>
                      <a:endParaRPr lang="en-US" altLang="ja-JP" sz="1000" b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 sz="600">
                          <a:latin typeface="ヒラギノ丸ゴ ProN W4"/>
                          <a:ea typeface="ヒラギノ丸ゴ ProN W4"/>
                          <a:cs typeface="ヒラギノ丸ゴ ProN W4"/>
                          <a:sym typeface="ヒラギノ丸ゴ ProN W4"/>
                        </a:defRPr>
                      </a:pPr>
                      <a:endParaRPr lang="en-US" altLang="ja-JP" sz="105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 sz="600">
                          <a:latin typeface="ヒラギノ丸ゴ ProN W4"/>
                          <a:ea typeface="ヒラギノ丸ゴ ProN W4"/>
                          <a:cs typeface="ヒラギノ丸ゴ ProN W4"/>
                          <a:sym typeface="ヒラギノ丸ゴ ProN W4"/>
                        </a:defRPr>
                      </a:pPr>
                      <a:r>
                        <a:rPr lang="ja-JP" altLang="en-US" sz="1050" b="1" dirty="0">
                          <a:latin typeface="+mn-ea"/>
                          <a:ea typeface="+mn-ea"/>
                        </a:rPr>
                        <a:t>「気づいたことを発表してください」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050" dirty="0"/>
                        <a:t>・友達の考えを見るときに、多くの操作が必要ないよう、できるだけ一つのファイル内ですむように、展開２で工夫しておく。</a:t>
                      </a:r>
                      <a:endParaRPr kumimoji="1" lang="en-US" altLang="ja-JP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00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25533"/>
                  </a:ext>
                </a:extLst>
              </a:tr>
              <a:tr h="26115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展開４　</a:t>
                      </a:r>
                      <a:r>
                        <a:rPr lang="ja-JP" altLang="en-US" sz="1200" dirty="0"/>
                        <a:t>友だちの考えに対して質問や意見を書く（省略可）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32212"/>
                  </a:ext>
                </a:extLst>
              </a:tr>
              <a:tr h="54408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/>
                        <a:t>「</a:t>
                      </a:r>
                      <a:r>
                        <a:rPr lang="ja-JP" altLang="en-US" sz="1050" dirty="0">
                          <a:solidFill>
                            <a:srgbClr val="FF0000"/>
                          </a:solidFill>
                        </a:rPr>
                        <a:t>□□□□□□□□□□</a:t>
                      </a:r>
                      <a:r>
                        <a:rPr lang="ja-JP" altLang="en-US" sz="1050" dirty="0"/>
                        <a:t>」について、友達の考えに質問や意見を書く。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latin typeface="+mn-ea"/>
                          <a:ea typeface="+mn-ea"/>
                        </a:rPr>
                        <a:t>「友だちの考えに対して、コメントを送りましょう」</a:t>
                      </a:r>
                      <a:endParaRPr lang="en-US" altLang="ja-JP" sz="105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1" dirty="0"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dirty="0">
                          <a:latin typeface="+mn-ea"/>
                          <a:ea typeface="+mn-ea"/>
                        </a:rPr>
                        <a:t>質問、意見、感想など</a:t>
                      </a:r>
                      <a:endParaRPr lang="en-US" altLang="ja-JP" sz="1050" b="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00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477280"/>
                  </a:ext>
                </a:extLst>
              </a:tr>
              <a:tr h="26115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展開５　</a:t>
                      </a:r>
                      <a:r>
                        <a:rPr lang="ja-JP" altLang="en-US" sz="1200" dirty="0"/>
                        <a:t>友だちの考えを知って、自分の考えをより良いものにする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243786"/>
                  </a:ext>
                </a:extLst>
              </a:tr>
              <a:tr h="8487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/>
                        <a:t>「</a:t>
                      </a:r>
                      <a:r>
                        <a:rPr lang="ja-JP" altLang="en-US" sz="1050" dirty="0">
                          <a:solidFill>
                            <a:srgbClr val="FF0000"/>
                          </a:solidFill>
                        </a:rPr>
                        <a:t>□□□□□□□□□□</a:t>
                      </a:r>
                      <a:r>
                        <a:rPr lang="ja-JP" altLang="en-US" sz="1050" dirty="0"/>
                        <a:t>」について、友達の考えやコメントをみて、自分の考えをより良いものにする。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/>
                        <a:t>「友達の考えやコメントをみて、自分の書いたものをより良いものにしましょう。誰の考えに影響されたのか変化の根拠も明記しておきましょう。」</a:t>
                      </a:r>
                      <a:endParaRPr lang="en-US" altLang="ja-JP" sz="105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b="1" dirty="0"/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dirty="0"/>
                        <a:t>変更する／わかりやすくする／新たなものにする／強固にする</a:t>
                      </a:r>
                      <a:endParaRPr lang="en-US" altLang="ja-JP" sz="1050" b="0" dirty="0"/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dirty="0"/>
                        <a:t>変化の根拠（誰の考えに触発されたか）</a:t>
                      </a:r>
                      <a:endParaRPr lang="en-US" altLang="ja-JP" sz="1050" b="0" dirty="0"/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ja-JP" sz="1050" b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050" b="1" dirty="0">
                          <a:latin typeface="+mn-ea"/>
                          <a:ea typeface="+mn-ea"/>
                        </a:rPr>
                        <a:t>「どのように変わりましたか。発表してください」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・最初の記述は残し、修正した考えは別の領域に入力して、比較できるようにする。</a:t>
                      </a:r>
                      <a:endParaRPr kumimoji="1" lang="en-US" altLang="ja-JP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00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452749"/>
                  </a:ext>
                </a:extLst>
              </a:tr>
              <a:tr h="26115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展開６　</a:t>
                      </a:r>
                      <a:r>
                        <a:rPr lang="ja-JP" altLang="en-US" sz="1200" dirty="0"/>
                        <a:t>よりよく修正された考えを友だちと共有する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47259"/>
                  </a:ext>
                </a:extLst>
              </a:tr>
              <a:tr h="56680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/>
                        <a:t>「</a:t>
                      </a:r>
                      <a:r>
                        <a:rPr lang="ja-JP" altLang="en-US" sz="1050" dirty="0">
                          <a:solidFill>
                            <a:srgbClr val="FF0000"/>
                          </a:solidFill>
                        </a:rPr>
                        <a:t>□□□□□□□□□□</a:t>
                      </a:r>
                      <a:r>
                        <a:rPr lang="ja-JP" altLang="en-US" sz="1050" dirty="0"/>
                        <a:t>」について、友達の今の考えと、その変化の根拠を知る。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/>
                        <a:t>「友達のより良くなった考えと、変化の根拠を見てみましょう。」</a:t>
                      </a:r>
                      <a:endParaRPr lang="en-US" altLang="ja-JP" sz="1050" b="1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dirty="0"/>
                        <a:t>「誰の学びに感心しましたか？」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solidFill>
                            <a:srgbClr val="FF0000"/>
                          </a:solidFill>
                        </a:rPr>
                        <a:t>00</a:t>
                      </a:r>
                      <a:endParaRPr kumimoji="1" lang="ja-JP" alt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136531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BF1673C3-2276-4562-A6CF-D29D0F79A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633166"/>
              </p:ext>
            </p:extLst>
          </p:nvPr>
        </p:nvGraphicFramePr>
        <p:xfrm>
          <a:off x="102005" y="9341493"/>
          <a:ext cx="6674096" cy="2743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674096">
                  <a:extLst>
                    <a:ext uri="{9D8B030D-6E8A-4147-A177-3AD203B41FA5}">
                      <a16:colId xmlns:a16="http://schemas.microsoft.com/office/drawing/2014/main" val="16753460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学習活動②、③　（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必要によって、①と類似の展開が繰り返される）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884079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7D56E254-1B18-437D-BDF3-7B4F43189F3C}"/>
              </a:ext>
            </a:extLst>
          </p:cNvPr>
          <p:cNvGraphicFramePr>
            <a:graphicFrameLocks noGrp="1"/>
          </p:cNvGraphicFramePr>
          <p:nvPr/>
        </p:nvGraphicFramePr>
        <p:xfrm>
          <a:off x="187746" y="269439"/>
          <a:ext cx="6502614" cy="8897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3982">
                  <a:extLst>
                    <a:ext uri="{9D8B030D-6E8A-4147-A177-3AD203B41FA5}">
                      <a16:colId xmlns:a16="http://schemas.microsoft.com/office/drawing/2014/main" val="4085658978"/>
                    </a:ext>
                  </a:extLst>
                </a:gridCol>
                <a:gridCol w="1002047">
                  <a:extLst>
                    <a:ext uri="{9D8B030D-6E8A-4147-A177-3AD203B41FA5}">
                      <a16:colId xmlns:a16="http://schemas.microsoft.com/office/drawing/2014/main" val="2048264660"/>
                    </a:ext>
                  </a:extLst>
                </a:gridCol>
                <a:gridCol w="3706585">
                  <a:extLst>
                    <a:ext uri="{9D8B030D-6E8A-4147-A177-3AD203B41FA5}">
                      <a16:colId xmlns:a16="http://schemas.microsoft.com/office/drawing/2014/main" val="1299022424"/>
                    </a:ext>
                  </a:extLst>
                </a:gridCol>
              </a:tblGrid>
              <a:tr h="157344"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〇〇</a:t>
                      </a:r>
                      <a:r>
                        <a:rPr kumimoji="1" lang="ja-JP" altLang="en-US" sz="1100" dirty="0"/>
                        <a:t>学校、授業者：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〇〇〇〇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421918"/>
                  </a:ext>
                </a:extLst>
              </a:tr>
              <a:tr h="2598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学年・クラス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教科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単元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99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〇</a:t>
                      </a:r>
                      <a:r>
                        <a:rPr kumimoji="1" lang="ja-JP" altLang="en-US" sz="1100" dirty="0"/>
                        <a:t>年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〇</a:t>
                      </a:r>
                      <a:r>
                        <a:rPr kumimoji="1" lang="ja-JP" altLang="en-US" sz="1100" dirty="0"/>
                        <a:t>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〇〇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〇〇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925195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6B982A-2244-4F51-A424-F70ABA193777}"/>
              </a:ext>
            </a:extLst>
          </p:cNvPr>
          <p:cNvSpPr txBox="1"/>
          <p:nvPr/>
        </p:nvSpPr>
        <p:spPr>
          <a:xfrm>
            <a:off x="1531004" y="0"/>
            <a:ext cx="44566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効果的な「対話的な学び」のための授業展開計画　</a:t>
            </a:r>
            <a:r>
              <a:rPr kumimoji="1" lang="en-US" altLang="ja-JP" sz="1000" dirty="0"/>
              <a:t>V</a:t>
            </a:r>
            <a:r>
              <a:rPr kumimoji="1" lang="ja-JP" altLang="en-US" sz="1000" dirty="0"/>
              <a:t> </a:t>
            </a:r>
            <a:r>
              <a:rPr kumimoji="1" lang="en-US" altLang="ja-JP" sz="1000" dirty="0"/>
              <a:t>2.0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96547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UD デジタル 教科書体 NK-R"/>
        <a:ea typeface="UD デジタル 教科書体 NK-R"/>
        <a:cs typeface=""/>
      </a:majorFont>
      <a:minorFont>
        <a:latin typeface="UD デジタル 教科書体 NK-R"/>
        <a:ea typeface="UD デジタル 教科書体 NK-R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855E59FB68AE04B82D05D00FD9869B4" ma:contentTypeVersion="18" ma:contentTypeDescription="新しいドキュメントを作成します。" ma:contentTypeScope="" ma:versionID="ba518e429a1973f235170a609550d1ce">
  <xsd:schema xmlns:xsd="http://www.w3.org/2001/XMLSchema" xmlns:xs="http://www.w3.org/2001/XMLSchema" xmlns:p="http://schemas.microsoft.com/office/2006/metadata/properties" xmlns:ns1="http://schemas.microsoft.com/sharepoint/v3" xmlns:ns2="db83ff60-0210-4adb-bf38-e80a5f8a6af8" xmlns:ns3="3215c0f6-0688-4d3a-93e0-261372b30e51" xmlns:ns4="230e9df3-be65-4c73-a93b-d1236ebd677e" targetNamespace="http://schemas.microsoft.com/office/2006/metadata/properties" ma:root="true" ma:fieldsID="c2b434fc74720a25dc7b6715fb9dcc04" ns1:_="" ns2:_="" ns3:_="" ns4:_="">
    <xsd:import namespace="http://schemas.microsoft.com/sharepoint/v3"/>
    <xsd:import namespace="db83ff60-0210-4adb-bf38-e80a5f8a6af8"/>
    <xsd:import namespace="3215c0f6-0688-4d3a-93e0-261372b30e5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統合コンプライアンス ポリシーのプロパティ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統合コンプライアンス ポリシーの UI アクション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83ff60-0210-4adb-bf38-e80a5f8a6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5c0f6-0688-4d3a-93e0-261372b30e5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5d4e050-c12a-420a-99dd-4da35094cb82}" ma:internalName="TaxCatchAll" ma:showField="CatchAllData" ma:web="3215c0f6-0688-4d3a-93e0-261372b30e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230e9df3-be65-4c73-a93b-d1236ebd677e" xsi:nil="true"/>
    <lcf76f155ced4ddcb4097134ff3c332f xmlns="db83ff60-0210-4adb-bf38-e80a5f8a6af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46177F-4A9D-4021-B612-3631579B73F3}"/>
</file>

<file path=customXml/itemProps2.xml><?xml version="1.0" encoding="utf-8"?>
<ds:datastoreItem xmlns:ds="http://schemas.openxmlformats.org/officeDocument/2006/customXml" ds:itemID="{2B4AE126-E02A-4E97-B4E3-973BCCBAC89A}"/>
</file>

<file path=customXml/itemProps3.xml><?xml version="1.0" encoding="utf-8"?>
<ds:datastoreItem xmlns:ds="http://schemas.openxmlformats.org/officeDocument/2006/customXml" ds:itemID="{5113B6AA-D726-4F98-9CD8-8AD415C12D7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10625</TotalTime>
  <Words>612</Words>
  <Application>Microsoft Office PowerPoint</Application>
  <PresentationFormat>A4 210 x 297 mm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NK-R</vt:lpstr>
      <vt:lpstr>ヒラギノ丸ゴ ProN W4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Higashibara Yoshinori</cp:lastModifiedBy>
  <cp:revision>6</cp:revision>
  <dcterms:created xsi:type="dcterms:W3CDTF">2022-08-18T00:43:47Z</dcterms:created>
  <dcterms:modified xsi:type="dcterms:W3CDTF">2022-11-02T12:31:00Z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0x010100B855E59FB68AE04B82D05D00FD9869B4</vt:lpwstr>
  </property>
  <property fmtid="{D5CDD505-2E9C-101B-9397-08002B2CF9AE}" pid="3" name="MediaServiceImageTags">
    <vt:lpwstr/>
  </property>
</Properties>
</file>