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2" r:id="rId5"/>
    <p:sldId id="257" r:id="rId6"/>
    <p:sldId id="268" r:id="rId7"/>
    <p:sldId id="266" r:id="rId8"/>
    <p:sldId id="263" r:id="rId9"/>
    <p:sldId id="270" r:id="rId10"/>
    <p:sldId id="264" r:id="rId11"/>
    <p:sldId id="265" r:id="rId12"/>
    <p:sldId id="267" r:id="rId13"/>
    <p:sldId id="262"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6FAD46"/>
    <a:srgbClr val="2FD9FF"/>
    <a:srgbClr val="DFA1FD"/>
    <a:srgbClr val="B43C51"/>
    <a:srgbClr val="30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8" autoAdjust="0"/>
    <p:restoredTop sz="94660"/>
  </p:normalViewPr>
  <p:slideViewPr>
    <p:cSldViewPr snapToGrid="0">
      <p:cViewPr varScale="1">
        <p:scale>
          <a:sx n="67" d="100"/>
          <a:sy n="67"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A7E-25A9-EE5E-13CD-3CC614D370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7F9786-38BA-9CC9-3362-F0877650E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E45D54-919C-4230-6C86-57799EA5F577}"/>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5" name="Footer Placeholder 4">
            <a:extLst>
              <a:ext uri="{FF2B5EF4-FFF2-40B4-BE49-F238E27FC236}">
                <a16:creationId xmlns:a16="http://schemas.microsoft.com/office/drawing/2014/main" id="{C3ACE851-A1E3-24C4-466A-A9931F7AA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3F8B1-6890-321D-85AE-7F97DA1419D0}"/>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117315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00CB-37B2-CB16-C9B9-57C500DDF1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F11BEA-D806-128D-4048-BAEB0ABED8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1CA49-3198-2C43-7051-6CE9124C56D6}"/>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5" name="Footer Placeholder 4">
            <a:extLst>
              <a:ext uri="{FF2B5EF4-FFF2-40B4-BE49-F238E27FC236}">
                <a16:creationId xmlns:a16="http://schemas.microsoft.com/office/drawing/2014/main" id="{9E49F15B-22AD-BF06-D247-D222B3812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51F2C-D6D7-E708-6480-844F5CE410EE}"/>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178549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2AAA7-6388-3341-DADD-C5E0E6420E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931730-3938-5106-0B6A-854E5E3438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C35ED-0428-1B7B-F4B4-A97DD69A7ACA}"/>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5" name="Footer Placeholder 4">
            <a:extLst>
              <a:ext uri="{FF2B5EF4-FFF2-40B4-BE49-F238E27FC236}">
                <a16:creationId xmlns:a16="http://schemas.microsoft.com/office/drawing/2014/main" id="{D382B7E2-F51C-DB0E-BA98-AE8C4DCE3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716C8-ABFC-0F52-6C6A-F81BE289BE6E}"/>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197442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0561-0BFE-D8F3-60C3-36E34FF7E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E270D-A25B-D112-2E42-490D9E87D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9720-6701-175C-540B-34FA3CB01E47}"/>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5" name="Footer Placeholder 4">
            <a:extLst>
              <a:ext uri="{FF2B5EF4-FFF2-40B4-BE49-F238E27FC236}">
                <a16:creationId xmlns:a16="http://schemas.microsoft.com/office/drawing/2014/main" id="{F99E5C3C-A0A5-09F9-94F1-83336A59C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3687-8BEA-0500-0CCC-D2799595ABFB}"/>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243548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A90D-56C7-9BF0-73C4-2215C00261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466950-C0B3-0EEC-6427-CE1937674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E8EE4F-F630-D109-E8FE-65F5A83AF216}"/>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5" name="Footer Placeholder 4">
            <a:extLst>
              <a:ext uri="{FF2B5EF4-FFF2-40B4-BE49-F238E27FC236}">
                <a16:creationId xmlns:a16="http://schemas.microsoft.com/office/drawing/2014/main" id="{4F3CF44E-4387-9820-62DD-C7681EA42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16EA5-3606-91D2-87A8-4A18BAD312AF}"/>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361983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97EB-1855-CFC1-D3DE-551E4D442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AEBF7-4F71-35DC-06A8-76715D2F3E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2BC718-12D3-D687-F443-1800214C4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F718E5-27FA-96AE-8574-9D390A223523}"/>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6" name="Footer Placeholder 5">
            <a:extLst>
              <a:ext uri="{FF2B5EF4-FFF2-40B4-BE49-F238E27FC236}">
                <a16:creationId xmlns:a16="http://schemas.microsoft.com/office/drawing/2014/main" id="{D4342289-E028-514D-E0D8-796DAC929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450142-5974-183E-7164-4E0DA897E799}"/>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21679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6168-EB1D-3A2E-A78F-CC89B02C15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7B971A-77FF-5E21-A6EC-1D5A5AA3E6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99BC81-A46B-78C8-62CD-4A923D9AE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D1CA8-A449-3A01-B761-114CB317B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F7BE2-2C87-495A-9A5B-624F72D5BD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C28C6-B648-AD4C-AF60-5937BBEC930C}"/>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8" name="Footer Placeholder 7">
            <a:extLst>
              <a:ext uri="{FF2B5EF4-FFF2-40B4-BE49-F238E27FC236}">
                <a16:creationId xmlns:a16="http://schemas.microsoft.com/office/drawing/2014/main" id="{38E03265-5170-34D7-89A1-C38E509A01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F8EC1D-0826-C3B3-1DB2-6D9873B70497}"/>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281280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4D3E-5629-414F-56EB-F766A3DA1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BDB1DF-884C-2B1F-6430-7283DE327604}"/>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4" name="Footer Placeholder 3">
            <a:extLst>
              <a:ext uri="{FF2B5EF4-FFF2-40B4-BE49-F238E27FC236}">
                <a16:creationId xmlns:a16="http://schemas.microsoft.com/office/drawing/2014/main" id="{05BCBB94-60EB-DBB1-437B-57DC3F56D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19AF41-A4DC-B5A4-1B37-BDA0BD9379EE}"/>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27113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FF83F-5CAA-8D58-18B9-A695912108FD}"/>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3" name="Footer Placeholder 2">
            <a:extLst>
              <a:ext uri="{FF2B5EF4-FFF2-40B4-BE49-F238E27FC236}">
                <a16:creationId xmlns:a16="http://schemas.microsoft.com/office/drawing/2014/main" id="{08EBDA3F-B18D-9CC8-F720-0F34FA6BBE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A038D-6A22-75C1-90B7-8E77ACBA29CD}"/>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232299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DA6E-A007-3BBE-E15C-814445626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52A38-E727-CFC9-4D59-759506280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5655F1-0E83-8650-6A89-AE0EA1142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5D950-8750-A828-163A-79F098152F36}"/>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6" name="Footer Placeholder 5">
            <a:extLst>
              <a:ext uri="{FF2B5EF4-FFF2-40B4-BE49-F238E27FC236}">
                <a16:creationId xmlns:a16="http://schemas.microsoft.com/office/drawing/2014/main" id="{8A22BAA9-C22C-E5E9-3171-5C070DC35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5CF38-CE49-8192-AB3F-BB8BE830EE65}"/>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152793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077E-4DFE-4DD2-8A99-447481EBA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DE10D-920F-4F59-6B87-D5EFB2BE6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EE694C-322C-5F49-7B55-2DDBACA64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BD823-B11C-97F1-F3AF-E8BC91FDCA92}"/>
              </a:ext>
            </a:extLst>
          </p:cNvPr>
          <p:cNvSpPr>
            <a:spLocks noGrp="1"/>
          </p:cNvSpPr>
          <p:nvPr>
            <p:ph type="dt" sz="half" idx="10"/>
          </p:nvPr>
        </p:nvSpPr>
        <p:spPr/>
        <p:txBody>
          <a:bodyPr/>
          <a:lstStyle/>
          <a:p>
            <a:fld id="{9B9ECCE6-540F-414E-BBBC-6ADE9BF2AE7E}" type="datetimeFigureOut">
              <a:rPr lang="en-US" smtClean="0"/>
              <a:t>19/07/2022</a:t>
            </a:fld>
            <a:endParaRPr lang="en-US"/>
          </a:p>
        </p:txBody>
      </p:sp>
      <p:sp>
        <p:nvSpPr>
          <p:cNvPr id="6" name="Footer Placeholder 5">
            <a:extLst>
              <a:ext uri="{FF2B5EF4-FFF2-40B4-BE49-F238E27FC236}">
                <a16:creationId xmlns:a16="http://schemas.microsoft.com/office/drawing/2014/main" id="{20130896-DEC0-9247-682D-A5FD8052D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63562-CC73-CC14-8063-FB5F7DDA9656}"/>
              </a:ext>
            </a:extLst>
          </p:cNvPr>
          <p:cNvSpPr>
            <a:spLocks noGrp="1"/>
          </p:cNvSpPr>
          <p:nvPr>
            <p:ph type="sldNum" sz="quarter" idx="12"/>
          </p:nvPr>
        </p:nvSpPr>
        <p:spPr/>
        <p:txBody>
          <a:bodyPr/>
          <a:lstStyle/>
          <a:p>
            <a:fld id="{6F1510A2-A47B-4010-B72D-D25204F0814E}" type="slidenum">
              <a:rPr lang="en-US" smtClean="0"/>
              <a:t>‹#›</a:t>
            </a:fld>
            <a:endParaRPr lang="en-US"/>
          </a:p>
        </p:txBody>
      </p:sp>
    </p:spTree>
    <p:extLst>
      <p:ext uri="{BB962C8B-B14F-4D97-AF65-F5344CB8AC3E}">
        <p14:creationId xmlns:p14="http://schemas.microsoft.com/office/powerpoint/2010/main" val="11235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D78B6-A45E-3CC4-E535-F08B696C3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942611-4181-2F71-1DFB-C96D18916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ECDA2-32B9-E3C0-9183-CC87B5D52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ECCE6-540F-414E-BBBC-6ADE9BF2AE7E}" type="datetimeFigureOut">
              <a:rPr lang="en-US" smtClean="0"/>
              <a:t>19/07/2022</a:t>
            </a:fld>
            <a:endParaRPr lang="en-US"/>
          </a:p>
        </p:txBody>
      </p:sp>
      <p:sp>
        <p:nvSpPr>
          <p:cNvPr id="5" name="Footer Placeholder 4">
            <a:extLst>
              <a:ext uri="{FF2B5EF4-FFF2-40B4-BE49-F238E27FC236}">
                <a16:creationId xmlns:a16="http://schemas.microsoft.com/office/drawing/2014/main" id="{592ECCB7-75C4-159D-FFE3-7144EB66F0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0377C-1EB7-44FB-F388-0914E11FBA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510A2-A47B-4010-B72D-D25204F0814E}" type="slidenum">
              <a:rPr lang="en-US" smtClean="0"/>
              <a:t>‹#›</a:t>
            </a:fld>
            <a:endParaRPr lang="en-US"/>
          </a:p>
        </p:txBody>
      </p:sp>
    </p:spTree>
    <p:extLst>
      <p:ext uri="{BB962C8B-B14F-4D97-AF65-F5344CB8AC3E}">
        <p14:creationId xmlns:p14="http://schemas.microsoft.com/office/powerpoint/2010/main" val="251227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77B0-C116-2FB9-71E8-22BA714ED97D}"/>
              </a:ext>
            </a:extLst>
          </p:cNvPr>
          <p:cNvSpPr>
            <a:spLocks noGrp="1"/>
          </p:cNvSpPr>
          <p:nvPr>
            <p:ph type="ctrTitle"/>
          </p:nvPr>
        </p:nvSpPr>
        <p:spPr>
          <a:xfrm>
            <a:off x="1409076" y="629587"/>
            <a:ext cx="9878518" cy="2053652"/>
          </a:xfrm>
        </p:spPr>
        <p:txBody>
          <a:bodyPr>
            <a:normAutofit/>
          </a:bodyPr>
          <a:lstStyle/>
          <a:p>
            <a:r>
              <a:rPr lang="en-US" b="1" dirty="0"/>
              <a:t>Key findings of World Population Prospects 2022</a:t>
            </a:r>
          </a:p>
        </p:txBody>
      </p:sp>
      <p:sp>
        <p:nvSpPr>
          <p:cNvPr id="3" name="Subtitle 2">
            <a:extLst>
              <a:ext uri="{FF2B5EF4-FFF2-40B4-BE49-F238E27FC236}">
                <a16:creationId xmlns:a16="http://schemas.microsoft.com/office/drawing/2014/main" id="{9045F4A9-F3E9-E22B-CA19-90730C60435D}"/>
              </a:ext>
            </a:extLst>
          </p:cNvPr>
          <p:cNvSpPr>
            <a:spLocks noGrp="1"/>
          </p:cNvSpPr>
          <p:nvPr>
            <p:ph type="subTitle" idx="1"/>
          </p:nvPr>
        </p:nvSpPr>
        <p:spPr>
          <a:xfrm>
            <a:off x="1686393" y="3159177"/>
            <a:ext cx="8819213" cy="3241623"/>
          </a:xfrm>
        </p:spPr>
        <p:txBody>
          <a:bodyPr>
            <a:normAutofit/>
          </a:bodyPr>
          <a:lstStyle/>
          <a:p>
            <a:r>
              <a:rPr lang="en-US" dirty="0"/>
              <a:t>Presentation by </a:t>
            </a:r>
            <a:br>
              <a:rPr lang="en-US" dirty="0"/>
            </a:br>
            <a:r>
              <a:rPr lang="en-US" dirty="0"/>
              <a:t>Mr. John Wilmoth </a:t>
            </a:r>
            <a:br>
              <a:rPr lang="en-US" dirty="0"/>
            </a:br>
            <a:r>
              <a:rPr lang="en-US" dirty="0"/>
              <a:t>Director, Population Division, UN DESA</a:t>
            </a:r>
          </a:p>
          <a:p>
            <a:endParaRPr lang="en-US" dirty="0"/>
          </a:p>
          <a:p>
            <a:r>
              <a:rPr lang="en-US" dirty="0"/>
              <a:t>“Global launch of </a:t>
            </a:r>
            <a:r>
              <a:rPr lang="en-US" i="1" dirty="0"/>
              <a:t>World Population Prospects 2022</a:t>
            </a:r>
            <a:r>
              <a:rPr lang="en-US" dirty="0"/>
              <a:t>, release of the latest China Population Prospects and symposium on low fertility”</a:t>
            </a:r>
          </a:p>
          <a:p>
            <a:r>
              <a:rPr lang="en-US" dirty="0"/>
              <a:t>12 July 2022, 8:30 a.m. - 12 noon, Beijing, China</a:t>
            </a:r>
          </a:p>
        </p:txBody>
      </p:sp>
    </p:spTree>
    <p:extLst>
      <p:ext uri="{BB962C8B-B14F-4D97-AF65-F5344CB8AC3E}">
        <p14:creationId xmlns:p14="http://schemas.microsoft.com/office/powerpoint/2010/main" val="217064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68DA-443B-26E7-1389-D323E3C6A107}"/>
              </a:ext>
            </a:extLst>
          </p:cNvPr>
          <p:cNvSpPr>
            <a:spLocks noGrp="1"/>
          </p:cNvSpPr>
          <p:nvPr>
            <p:ph type="title"/>
          </p:nvPr>
        </p:nvSpPr>
        <p:spPr>
          <a:xfrm>
            <a:off x="4508937" y="86834"/>
            <a:ext cx="7659035" cy="984172"/>
          </a:xfrm>
        </p:spPr>
        <p:txBody>
          <a:bodyPr>
            <a:noAutofit/>
          </a:bodyPr>
          <a:lstStyle/>
          <a:p>
            <a:r>
              <a:rPr lang="en-US" sz="2000" b="1" i="0" u="none" strike="noStrike" baseline="0" dirty="0">
                <a:solidFill>
                  <a:srgbClr val="62406D"/>
                </a:solidFill>
                <a:latin typeface="Arial" panose="020B0604020202020204" pitchFamily="34" charset="0"/>
              </a:rPr>
              <a:t>Two components of total population change, by income group, from 1950-1960 to 2040-2050 </a:t>
            </a:r>
            <a:endParaRPr lang="en-US" sz="2000" dirty="0"/>
          </a:p>
        </p:txBody>
      </p:sp>
      <p:pic>
        <p:nvPicPr>
          <p:cNvPr id="3" name="Picture 2" descr="Chart, bar chart, histogram&#10;&#10;Description automatically generated">
            <a:extLst>
              <a:ext uri="{FF2B5EF4-FFF2-40B4-BE49-F238E27FC236}">
                <a16:creationId xmlns:a16="http://schemas.microsoft.com/office/drawing/2014/main" id="{16771414-F6A7-B3A3-16AB-DFD857613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087" y="1036684"/>
            <a:ext cx="7659036" cy="5575458"/>
          </a:xfrm>
          <a:prstGeom prst="rect">
            <a:avLst/>
          </a:prstGeom>
        </p:spPr>
      </p:pic>
      <p:sp>
        <p:nvSpPr>
          <p:cNvPr id="5" name="TextBox 4">
            <a:extLst>
              <a:ext uri="{FF2B5EF4-FFF2-40B4-BE49-F238E27FC236}">
                <a16:creationId xmlns:a16="http://schemas.microsoft.com/office/drawing/2014/main" id="{3ED419D7-220F-2DC8-4B0C-F672F74BC071}"/>
              </a:ext>
            </a:extLst>
          </p:cNvPr>
          <p:cNvSpPr txBox="1"/>
          <p:nvPr/>
        </p:nvSpPr>
        <p:spPr>
          <a:xfrm>
            <a:off x="606586" y="1532178"/>
            <a:ext cx="3540472" cy="4093428"/>
          </a:xfrm>
          <a:prstGeom prst="rect">
            <a:avLst/>
          </a:prstGeom>
          <a:noFill/>
        </p:spPr>
        <p:txBody>
          <a:bodyPr wrap="square">
            <a:spAutoFit/>
          </a:bodyPr>
          <a:lstStyle/>
          <a:p>
            <a:r>
              <a:rPr lang="en-US" sz="2000" b="0" i="0" dirty="0">
                <a:effectLst/>
                <a:latin typeface="Calibri" panose="020F0502020204030204" pitchFamily="34" charset="0"/>
              </a:rPr>
              <a:t>Over the next few decades, migration will become the sole driver of population growth in high-income countries</a:t>
            </a:r>
          </a:p>
          <a:p>
            <a:pPr marL="342900" indent="-342900">
              <a:buFont typeface="Arial" panose="020B0604020202020204" pitchFamily="34" charset="0"/>
              <a:buChar char="•"/>
            </a:pPr>
            <a:endParaRPr lang="en-US" sz="2000" dirty="0">
              <a:latin typeface="Calibri" panose="020F0502020204030204" pitchFamily="34" charset="0"/>
            </a:endParaRPr>
          </a:p>
          <a:p>
            <a:r>
              <a:rPr lang="en-US" sz="2000" b="0" i="0" dirty="0">
                <a:effectLst/>
                <a:latin typeface="Calibri" panose="020F0502020204030204" pitchFamily="34" charset="0"/>
              </a:rPr>
              <a:t>For the foreseeable future, population increase in low-income and lower-middle-income countries will continue to be driven by a substantial excess of births over deaths, typically much larger than the net outflow of migrants</a:t>
            </a:r>
          </a:p>
        </p:txBody>
      </p:sp>
      <p:sp>
        <p:nvSpPr>
          <p:cNvPr id="4" name="TextBox 3">
            <a:extLst>
              <a:ext uri="{FF2B5EF4-FFF2-40B4-BE49-F238E27FC236}">
                <a16:creationId xmlns:a16="http://schemas.microsoft.com/office/drawing/2014/main" id="{DD66BC2F-4F83-BB8E-B555-8AA4CFEFAE83}"/>
              </a:ext>
            </a:extLst>
          </p:cNvPr>
          <p:cNvSpPr txBox="1"/>
          <p:nvPr/>
        </p:nvSpPr>
        <p:spPr>
          <a:xfrm>
            <a:off x="8050695" y="6218466"/>
            <a:ext cx="1252330" cy="584775"/>
          </a:xfrm>
          <a:prstGeom prst="rect">
            <a:avLst/>
          </a:prstGeom>
          <a:solidFill>
            <a:schemeClr val="bg1"/>
          </a:solidFill>
        </p:spPr>
        <p:txBody>
          <a:bodyPr wrap="square" rtlCol="0">
            <a:spAutoFit/>
          </a:bodyPr>
          <a:lstStyle/>
          <a:p>
            <a:r>
              <a:rPr lang="en-US" sz="1600" dirty="0"/>
              <a:t>Births minus deaths</a:t>
            </a:r>
          </a:p>
        </p:txBody>
      </p:sp>
      <p:sp>
        <p:nvSpPr>
          <p:cNvPr id="6" name="TextBox 5">
            <a:extLst>
              <a:ext uri="{FF2B5EF4-FFF2-40B4-BE49-F238E27FC236}">
                <a16:creationId xmlns:a16="http://schemas.microsoft.com/office/drawing/2014/main" id="{25D8A4A1-3A00-2D11-17A9-5B08D04F00E1}"/>
              </a:ext>
            </a:extLst>
          </p:cNvPr>
          <p:cNvSpPr txBox="1"/>
          <p:nvPr/>
        </p:nvSpPr>
        <p:spPr>
          <a:xfrm>
            <a:off x="9632481" y="6218466"/>
            <a:ext cx="2038186" cy="584775"/>
          </a:xfrm>
          <a:prstGeom prst="rect">
            <a:avLst/>
          </a:prstGeom>
          <a:solidFill>
            <a:schemeClr val="bg1"/>
          </a:solidFill>
        </p:spPr>
        <p:txBody>
          <a:bodyPr wrap="square" rtlCol="0">
            <a:spAutoFit/>
          </a:bodyPr>
          <a:lstStyle/>
          <a:p>
            <a:r>
              <a:rPr lang="en-US" sz="1600" dirty="0"/>
              <a:t>Immigrants minus emigrants</a:t>
            </a:r>
          </a:p>
        </p:txBody>
      </p:sp>
      <p:sp>
        <p:nvSpPr>
          <p:cNvPr id="7" name="TextBox 6">
            <a:extLst>
              <a:ext uri="{FF2B5EF4-FFF2-40B4-BE49-F238E27FC236}">
                <a16:creationId xmlns:a16="http://schemas.microsoft.com/office/drawing/2014/main" id="{0613C2AF-6D44-9B21-1B5A-B630B846CD87}"/>
              </a:ext>
            </a:extLst>
          </p:cNvPr>
          <p:cNvSpPr txBox="1"/>
          <p:nvPr/>
        </p:nvSpPr>
        <p:spPr>
          <a:xfrm>
            <a:off x="4996598" y="1633019"/>
            <a:ext cx="1952841" cy="338554"/>
          </a:xfrm>
          <a:prstGeom prst="rect">
            <a:avLst/>
          </a:prstGeom>
          <a:solidFill>
            <a:schemeClr val="bg1"/>
          </a:solidFill>
        </p:spPr>
        <p:txBody>
          <a:bodyPr wrap="square" rtlCol="0">
            <a:spAutoFit/>
          </a:bodyPr>
          <a:lstStyle/>
          <a:p>
            <a:r>
              <a:rPr lang="en-US" sz="1600" dirty="0">
                <a:solidFill>
                  <a:srgbClr val="6FAD46"/>
                </a:solidFill>
              </a:rPr>
              <a:t>Births minus deaths</a:t>
            </a:r>
          </a:p>
        </p:txBody>
      </p:sp>
      <p:cxnSp>
        <p:nvCxnSpPr>
          <p:cNvPr id="9" name="Straight Arrow Connector 8">
            <a:extLst>
              <a:ext uri="{FF2B5EF4-FFF2-40B4-BE49-F238E27FC236}">
                <a16:creationId xmlns:a16="http://schemas.microsoft.com/office/drawing/2014/main" id="{51E75885-21FE-7166-5504-2BB5D68EC94A}"/>
              </a:ext>
            </a:extLst>
          </p:cNvPr>
          <p:cNvCxnSpPr>
            <a:cxnSpLocks/>
          </p:cNvCxnSpPr>
          <p:nvPr/>
        </p:nvCxnSpPr>
        <p:spPr>
          <a:xfrm flipH="1">
            <a:off x="5284623" y="1971573"/>
            <a:ext cx="104241" cy="439267"/>
          </a:xfrm>
          <a:prstGeom prst="straightConnector1">
            <a:avLst/>
          </a:prstGeom>
          <a:ln w="25400">
            <a:solidFill>
              <a:srgbClr val="6FAD4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1C30A5-D1AE-3D5A-14EF-9825A9BD44CA}"/>
              </a:ext>
            </a:extLst>
          </p:cNvPr>
          <p:cNvSpPr txBox="1"/>
          <p:nvPr/>
        </p:nvSpPr>
        <p:spPr>
          <a:xfrm>
            <a:off x="5572647" y="1971573"/>
            <a:ext cx="2597958" cy="338554"/>
          </a:xfrm>
          <a:prstGeom prst="rect">
            <a:avLst/>
          </a:prstGeom>
          <a:solidFill>
            <a:schemeClr val="bg1"/>
          </a:solidFill>
        </p:spPr>
        <p:txBody>
          <a:bodyPr wrap="square" rtlCol="0">
            <a:spAutoFit/>
          </a:bodyPr>
          <a:lstStyle/>
          <a:p>
            <a:r>
              <a:rPr lang="en-US" sz="1600" dirty="0">
                <a:solidFill>
                  <a:srgbClr val="FFC000"/>
                </a:solidFill>
              </a:rPr>
              <a:t>Immigrants minus emigrants</a:t>
            </a:r>
          </a:p>
        </p:txBody>
      </p:sp>
      <p:cxnSp>
        <p:nvCxnSpPr>
          <p:cNvPr id="17" name="Straight Arrow Connector 16">
            <a:extLst>
              <a:ext uri="{FF2B5EF4-FFF2-40B4-BE49-F238E27FC236}">
                <a16:creationId xmlns:a16="http://schemas.microsoft.com/office/drawing/2014/main" id="{80B79208-B2AD-F427-9FB9-B540B3330F2E}"/>
              </a:ext>
            </a:extLst>
          </p:cNvPr>
          <p:cNvCxnSpPr>
            <a:cxnSpLocks/>
          </p:cNvCxnSpPr>
          <p:nvPr/>
        </p:nvCxnSpPr>
        <p:spPr>
          <a:xfrm flipH="1">
            <a:off x="7498080" y="2296895"/>
            <a:ext cx="96311" cy="495073"/>
          </a:xfrm>
          <a:prstGeom prst="straightConnector1">
            <a:avLst/>
          </a:prstGeom>
          <a:ln w="254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40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7C48-037D-23E4-3198-3585BAAA9ACE}"/>
              </a:ext>
            </a:extLst>
          </p:cNvPr>
          <p:cNvSpPr>
            <a:spLocks noGrp="1"/>
          </p:cNvSpPr>
          <p:nvPr>
            <p:ph type="title"/>
          </p:nvPr>
        </p:nvSpPr>
        <p:spPr>
          <a:xfrm>
            <a:off x="838200" y="2680943"/>
            <a:ext cx="10515600" cy="1325563"/>
          </a:xfrm>
        </p:spPr>
        <p:txBody>
          <a:bodyPr/>
          <a:lstStyle/>
          <a:p>
            <a:pPr algn="ctr"/>
            <a:r>
              <a:rPr lang="en-US" dirty="0"/>
              <a:t>The End</a:t>
            </a:r>
          </a:p>
        </p:txBody>
      </p:sp>
    </p:spTree>
    <p:extLst>
      <p:ext uri="{BB962C8B-B14F-4D97-AF65-F5344CB8AC3E}">
        <p14:creationId xmlns:p14="http://schemas.microsoft.com/office/powerpoint/2010/main" val="132480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3285EA0-0436-412C-AD81-CEC3630A3085}"/>
              </a:ext>
            </a:extLst>
          </p:cNvPr>
          <p:cNvSpPr/>
          <p:nvPr/>
        </p:nvSpPr>
        <p:spPr>
          <a:xfrm>
            <a:off x="2554026" y="1096815"/>
            <a:ext cx="1100455" cy="368935"/>
          </a:xfrm>
          <a:prstGeom prst="ellipse">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Start</a:t>
            </a:r>
          </a:p>
        </p:txBody>
      </p:sp>
      <p:sp>
        <p:nvSpPr>
          <p:cNvPr id="3" name="Rectangle 2">
            <a:extLst>
              <a:ext uri="{FF2B5EF4-FFF2-40B4-BE49-F238E27FC236}">
                <a16:creationId xmlns:a16="http://schemas.microsoft.com/office/drawing/2014/main" id="{FD2CB170-39F1-4E2D-8E50-50426C216EAC}"/>
              </a:ext>
            </a:extLst>
          </p:cNvPr>
          <p:cNvSpPr/>
          <p:nvPr/>
        </p:nvSpPr>
        <p:spPr>
          <a:xfrm>
            <a:off x="4520938" y="1047604"/>
            <a:ext cx="1536383" cy="456247"/>
          </a:xfrm>
          <a:prstGeom prst="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Arial" panose="020B0604020202020204" pitchFamily="34" charset="0"/>
                <a:cs typeface="Arial" panose="020B0604020202020204" pitchFamily="34" charset="0"/>
              </a:rPr>
              <a:t>Censues, surveys,</a:t>
            </a:r>
            <a:r>
              <a:rPr lang="en-US" sz="1200" baseline="0">
                <a:solidFill>
                  <a:schemeClr val="tx1"/>
                </a:solidFill>
                <a:latin typeface="Arial" panose="020B0604020202020204" pitchFamily="34" charset="0"/>
                <a:cs typeface="Arial" panose="020B0604020202020204" pitchFamily="34" charset="0"/>
              </a:rPr>
              <a:t> vital registers</a:t>
            </a:r>
            <a:endParaRPr lang="en-US" sz="120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B2D25DF-6404-4F60-BDF2-A7B3D2E153ED}"/>
              </a:ext>
            </a:extLst>
          </p:cNvPr>
          <p:cNvSpPr/>
          <p:nvPr/>
        </p:nvSpPr>
        <p:spPr>
          <a:xfrm>
            <a:off x="7119676" y="1059034"/>
            <a:ext cx="1788951" cy="456247"/>
          </a:xfrm>
          <a:prstGeom prst="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Benchmark populations </a:t>
            </a:r>
          </a:p>
          <a:p>
            <a:pPr algn="ctr"/>
            <a:r>
              <a:rPr lang="en-US" sz="1200" dirty="0">
                <a:solidFill>
                  <a:schemeClr val="tx1"/>
                </a:solidFill>
                <a:latin typeface="Arial" panose="020B0604020202020204" pitchFamily="34" charset="0"/>
                <a:cs typeface="Arial" panose="020B0604020202020204" pitchFamily="34" charset="0"/>
              </a:rPr>
              <a:t>by age and sex (t</a:t>
            </a:r>
            <a:r>
              <a:rPr lang="en-US" sz="1200" baseline="-25000" dirty="0">
                <a:solidFill>
                  <a:schemeClr val="tx1"/>
                </a:solidFill>
                <a:latin typeface="Arial" panose="020B0604020202020204" pitchFamily="34" charset="0"/>
                <a:cs typeface="Arial" panose="020B0604020202020204" pitchFamily="34" charset="0"/>
              </a:rPr>
              <a:t>0</a:t>
            </a:r>
            <a:r>
              <a:rPr lang="en-US" sz="1200" dirty="0">
                <a:solidFill>
                  <a:schemeClr val="tx1"/>
                </a:solidFill>
                <a:latin typeface="Arial" panose="020B0604020202020204" pitchFamily="34" charset="0"/>
                <a:cs typeface="Arial" panose="020B0604020202020204" pitchFamily="34" charset="0"/>
              </a:rPr>
              <a:t>)</a:t>
            </a:r>
          </a:p>
        </p:txBody>
      </p:sp>
      <p:cxnSp>
        <p:nvCxnSpPr>
          <p:cNvPr id="5" name="Straight Arrow Connector 4">
            <a:extLst>
              <a:ext uri="{FF2B5EF4-FFF2-40B4-BE49-F238E27FC236}">
                <a16:creationId xmlns:a16="http://schemas.microsoft.com/office/drawing/2014/main" id="{274325E0-9219-4DDC-B18F-EC93A370DCC3}"/>
              </a:ext>
            </a:extLst>
          </p:cNvPr>
          <p:cNvCxnSpPr>
            <a:stCxn id="2" idx="6"/>
            <a:endCxn id="3" idx="1"/>
          </p:cNvCxnSpPr>
          <p:nvPr/>
        </p:nvCxnSpPr>
        <p:spPr>
          <a:xfrm flipV="1">
            <a:off x="3654481" y="1276522"/>
            <a:ext cx="866457" cy="476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3CC3451-72E6-40D4-9E78-0C4C7DB231A3}"/>
              </a:ext>
            </a:extLst>
          </p:cNvPr>
          <p:cNvCxnSpPr>
            <a:cxnSpLocks/>
            <a:stCxn id="3" idx="3"/>
            <a:endCxn id="4" idx="1"/>
          </p:cNvCxnSpPr>
          <p:nvPr/>
        </p:nvCxnSpPr>
        <p:spPr>
          <a:xfrm>
            <a:off x="6057321" y="1275728"/>
            <a:ext cx="1062355" cy="1143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01D3DFB-8337-4052-BD05-5C5D877A2028}"/>
              </a:ext>
            </a:extLst>
          </p:cNvPr>
          <p:cNvSpPr/>
          <p:nvPr/>
        </p:nvSpPr>
        <p:spPr>
          <a:xfrm>
            <a:off x="4200898" y="1823256"/>
            <a:ext cx="2176463" cy="456565"/>
          </a:xfrm>
          <a:prstGeom prst="rect">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a:solidFill>
                  <a:schemeClr val="tx1"/>
                </a:solidFill>
                <a:latin typeface="Arial" panose="020B0604020202020204" pitchFamily="34" charset="0"/>
                <a:cs typeface="Arial" panose="020B0604020202020204" pitchFamily="34" charset="0"/>
              </a:rPr>
              <a:t>Estimate</a:t>
            </a:r>
            <a:r>
              <a:rPr lang="en-US" sz="1200">
                <a:solidFill>
                  <a:schemeClr val="tx1"/>
                </a:solidFill>
                <a:latin typeface="Arial" panose="020B0604020202020204" pitchFamily="34" charset="0"/>
                <a:cs typeface="Arial" panose="020B0604020202020204" pitchFamily="34" charset="0"/>
              </a:rPr>
              <a:t> fertility, mortality,</a:t>
            </a:r>
            <a:r>
              <a:rPr lang="en-US" sz="1200" baseline="0">
                <a:solidFill>
                  <a:schemeClr val="tx1"/>
                </a:solidFill>
                <a:latin typeface="Arial" panose="020B0604020202020204" pitchFamily="34" charset="0"/>
                <a:cs typeface="Arial" panose="020B0604020202020204" pitchFamily="34" charset="0"/>
              </a:rPr>
              <a:t> migration for the period (t</a:t>
            </a:r>
            <a:r>
              <a:rPr lang="en-US" sz="1200" baseline="-25000">
                <a:solidFill>
                  <a:schemeClr val="tx1"/>
                </a:solidFill>
                <a:latin typeface="Arial" panose="020B0604020202020204" pitchFamily="34" charset="0"/>
                <a:cs typeface="Arial" panose="020B0604020202020204" pitchFamily="34" charset="0"/>
              </a:rPr>
              <a:t>0-1</a:t>
            </a:r>
            <a:r>
              <a:rPr lang="en-US" sz="1200" baseline="0">
                <a:solidFill>
                  <a:schemeClr val="tx1"/>
                </a:solidFill>
                <a:latin typeface="Arial" panose="020B0604020202020204" pitchFamily="34" charset="0"/>
                <a:cs typeface="Arial" panose="020B0604020202020204" pitchFamily="34" charset="0"/>
              </a:rPr>
              <a:t>)</a:t>
            </a:r>
            <a:endParaRPr lang="en-US" sz="1200">
              <a:solidFill>
                <a:schemeClr val="tx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CC275A91-0857-4E97-9F84-1CF065B3841E}"/>
              </a:ext>
            </a:extLst>
          </p:cNvPr>
          <p:cNvSpPr/>
          <p:nvPr/>
        </p:nvSpPr>
        <p:spPr>
          <a:xfrm>
            <a:off x="4048498" y="1648313"/>
            <a:ext cx="320040" cy="321627"/>
          </a:xfrm>
          <a:prstGeom prst="flowChartConnector">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a:solidFill>
                  <a:schemeClr val="tx1"/>
                </a:solidFill>
                <a:latin typeface="Arial" panose="020B0604020202020204" pitchFamily="34" charset="0"/>
                <a:cs typeface="Arial" panose="020B0604020202020204" pitchFamily="34" charset="0"/>
              </a:rPr>
              <a:t>1</a:t>
            </a:r>
          </a:p>
        </p:txBody>
      </p:sp>
      <p:sp>
        <p:nvSpPr>
          <p:cNvPr id="9" name="Rectangle 8">
            <a:extLst>
              <a:ext uri="{FF2B5EF4-FFF2-40B4-BE49-F238E27FC236}">
                <a16:creationId xmlns:a16="http://schemas.microsoft.com/office/drawing/2014/main" id="{A0E33813-5694-4D7C-99DE-A07249181DF0}"/>
              </a:ext>
            </a:extLst>
          </p:cNvPr>
          <p:cNvSpPr/>
          <p:nvPr/>
        </p:nvSpPr>
        <p:spPr>
          <a:xfrm>
            <a:off x="6485628" y="3200254"/>
            <a:ext cx="2176463" cy="456247"/>
          </a:xfrm>
          <a:prstGeom prst="rect">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baseline="0">
                <a:solidFill>
                  <a:schemeClr val="tx1"/>
                </a:solidFill>
                <a:latin typeface="Arial" panose="020B0604020202020204" pitchFamily="34" charset="0"/>
                <a:cs typeface="Arial" panose="020B0604020202020204" pitchFamily="34" charset="0"/>
              </a:rPr>
              <a:t>Run</a:t>
            </a:r>
            <a:r>
              <a:rPr lang="en-US" sz="1200" b="1" baseline="0">
                <a:solidFill>
                  <a:schemeClr val="tx1"/>
                </a:solidFill>
                <a:latin typeface="Arial" panose="020B0604020202020204" pitchFamily="34" charset="0"/>
                <a:cs typeface="Arial" panose="020B0604020202020204" pitchFamily="34" charset="0"/>
              </a:rPr>
              <a:t> cohort component projection</a:t>
            </a:r>
            <a:r>
              <a:rPr lang="en-US" sz="1200" b="0" baseline="0">
                <a:solidFill>
                  <a:schemeClr val="tx1"/>
                </a:solidFill>
                <a:latin typeface="Arial" panose="020B0604020202020204" pitchFamily="34" charset="0"/>
                <a:cs typeface="Arial" panose="020B0604020202020204" pitchFamily="34" charset="0"/>
              </a:rPr>
              <a:t> for period </a:t>
            </a:r>
            <a:r>
              <a:rPr lang="en-US" sz="1200" baseline="0">
                <a:solidFill>
                  <a:schemeClr val="tx1"/>
                </a:solidFill>
                <a:latin typeface="Arial" panose="020B0604020202020204" pitchFamily="34" charset="0"/>
                <a:cs typeface="Arial" panose="020B0604020202020204" pitchFamily="34" charset="0"/>
              </a:rPr>
              <a:t>(t</a:t>
            </a:r>
            <a:r>
              <a:rPr lang="en-US" sz="1200" baseline="-25000">
                <a:solidFill>
                  <a:schemeClr val="tx1"/>
                </a:solidFill>
                <a:latin typeface="Arial" panose="020B0604020202020204" pitchFamily="34" charset="0"/>
                <a:cs typeface="Arial" panose="020B0604020202020204" pitchFamily="34" charset="0"/>
              </a:rPr>
              <a:t>0-1</a:t>
            </a:r>
            <a:r>
              <a:rPr lang="en-US" sz="1200" baseline="0">
                <a:solidFill>
                  <a:schemeClr val="tx1"/>
                </a:solidFill>
                <a:latin typeface="Arial" panose="020B0604020202020204" pitchFamily="34" charset="0"/>
                <a:cs typeface="Arial" panose="020B0604020202020204" pitchFamily="34" charset="0"/>
              </a:rPr>
              <a:t>)</a:t>
            </a:r>
            <a:endParaRPr lang="en-US" sz="1200">
              <a:solidFill>
                <a:schemeClr val="tx1"/>
              </a:solidFill>
              <a:latin typeface="Arial" panose="020B0604020202020204" pitchFamily="34" charset="0"/>
              <a:cs typeface="Arial" panose="020B0604020202020204" pitchFamily="34" charset="0"/>
            </a:endParaRPr>
          </a:p>
        </p:txBody>
      </p:sp>
      <p:sp>
        <p:nvSpPr>
          <p:cNvPr id="10" name="Flowchart: Connector 9">
            <a:extLst>
              <a:ext uri="{FF2B5EF4-FFF2-40B4-BE49-F238E27FC236}">
                <a16:creationId xmlns:a16="http://schemas.microsoft.com/office/drawing/2014/main" id="{571CEB57-1F2C-445D-8DDC-5E7DAF9D5613}"/>
              </a:ext>
            </a:extLst>
          </p:cNvPr>
          <p:cNvSpPr/>
          <p:nvPr/>
        </p:nvSpPr>
        <p:spPr>
          <a:xfrm>
            <a:off x="6923778" y="846786"/>
            <a:ext cx="321627" cy="323215"/>
          </a:xfrm>
          <a:prstGeom prst="flowChartConnector">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a:solidFill>
                  <a:schemeClr val="tx1"/>
                </a:solidFill>
                <a:latin typeface="Arial" panose="020B0604020202020204" pitchFamily="34" charset="0"/>
                <a:cs typeface="Arial" panose="020B0604020202020204" pitchFamily="34" charset="0"/>
              </a:rPr>
              <a:t>2</a:t>
            </a:r>
          </a:p>
        </p:txBody>
      </p:sp>
      <p:sp>
        <p:nvSpPr>
          <p:cNvPr id="12" name="Rectangle 11">
            <a:extLst>
              <a:ext uri="{FF2B5EF4-FFF2-40B4-BE49-F238E27FC236}">
                <a16:creationId xmlns:a16="http://schemas.microsoft.com/office/drawing/2014/main" id="{FE40BE55-93B3-4ADC-A414-0A94E0ACFF12}"/>
              </a:ext>
            </a:extLst>
          </p:cNvPr>
          <p:cNvSpPr/>
          <p:nvPr/>
        </p:nvSpPr>
        <p:spPr>
          <a:xfrm>
            <a:off x="1923788" y="3207874"/>
            <a:ext cx="2178050" cy="456247"/>
          </a:xfrm>
          <a:prstGeom prst="rect">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dirty="0">
                <a:solidFill>
                  <a:schemeClr val="tx1"/>
                </a:solidFill>
                <a:latin typeface="Arial" panose="020B0604020202020204" pitchFamily="34" charset="0"/>
                <a:cs typeface="Arial" panose="020B0604020202020204" pitchFamily="34" charset="0"/>
              </a:rPr>
              <a:t>Re-estimate</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fertility,mortality</a:t>
            </a:r>
            <a:r>
              <a:rPr lang="en-US" sz="1200" dirty="0">
                <a:solidFill>
                  <a:schemeClr val="tx1"/>
                </a:solidFill>
                <a:latin typeface="Arial" panose="020B0604020202020204" pitchFamily="34" charset="0"/>
                <a:cs typeface="Arial" panose="020B0604020202020204" pitchFamily="34" charset="0"/>
              </a:rPr>
              <a:t>,</a:t>
            </a:r>
            <a:r>
              <a:rPr lang="en-US" sz="1200" baseline="0" dirty="0">
                <a:solidFill>
                  <a:schemeClr val="tx1"/>
                </a:solidFill>
                <a:latin typeface="Arial" panose="020B0604020202020204" pitchFamily="34" charset="0"/>
                <a:cs typeface="Arial" panose="020B0604020202020204" pitchFamily="34" charset="0"/>
              </a:rPr>
              <a:t> migration for period (t</a:t>
            </a:r>
            <a:r>
              <a:rPr lang="en-US" sz="1200" baseline="-25000" dirty="0">
                <a:solidFill>
                  <a:schemeClr val="tx1"/>
                </a:solidFill>
                <a:latin typeface="Arial" panose="020B0604020202020204" pitchFamily="34" charset="0"/>
                <a:cs typeface="Arial" panose="020B0604020202020204" pitchFamily="34" charset="0"/>
              </a:rPr>
              <a:t>0-1</a:t>
            </a:r>
            <a:r>
              <a:rPr lang="en-US" sz="1200" baseline="0" dirty="0">
                <a:solidFill>
                  <a:schemeClr val="tx1"/>
                </a:solidFill>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p:txBody>
      </p:sp>
      <p:sp>
        <p:nvSpPr>
          <p:cNvPr id="13" name="Flowchart: Connector 12">
            <a:extLst>
              <a:ext uri="{FF2B5EF4-FFF2-40B4-BE49-F238E27FC236}">
                <a16:creationId xmlns:a16="http://schemas.microsoft.com/office/drawing/2014/main" id="{9C08EAB1-F501-4ABC-8D83-4C1BBA120C3A}"/>
              </a:ext>
            </a:extLst>
          </p:cNvPr>
          <p:cNvSpPr/>
          <p:nvPr/>
        </p:nvSpPr>
        <p:spPr>
          <a:xfrm>
            <a:off x="1771388" y="3032931"/>
            <a:ext cx="320040" cy="323215"/>
          </a:xfrm>
          <a:prstGeom prst="flowChartConnector">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a:solidFill>
                  <a:schemeClr val="tx1"/>
                </a:solidFill>
                <a:latin typeface="Arial" panose="020B0604020202020204" pitchFamily="34" charset="0"/>
                <a:cs typeface="Arial" panose="020B0604020202020204" pitchFamily="34" charset="0"/>
              </a:rPr>
              <a:t>4</a:t>
            </a:r>
          </a:p>
        </p:txBody>
      </p:sp>
      <p:cxnSp>
        <p:nvCxnSpPr>
          <p:cNvPr id="14" name="Connector: Curved 13">
            <a:extLst>
              <a:ext uri="{FF2B5EF4-FFF2-40B4-BE49-F238E27FC236}">
                <a16:creationId xmlns:a16="http://schemas.microsoft.com/office/drawing/2014/main" id="{985C5ED3-2DDA-43BC-98A8-1C99DD281F4F}"/>
              </a:ext>
            </a:extLst>
          </p:cNvPr>
          <p:cNvCxnSpPr>
            <a:stCxn id="9" idx="2"/>
          </p:cNvCxnSpPr>
          <p:nvPr/>
        </p:nvCxnSpPr>
        <p:spPr>
          <a:xfrm rot="5400000">
            <a:off x="6322910" y="3710952"/>
            <a:ext cx="1304608" cy="1195705"/>
          </a:xfrm>
          <a:prstGeom prst="curvedConnector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56B5C572-5CBA-414B-8C0D-C2A8A9596D69}"/>
              </a:ext>
            </a:extLst>
          </p:cNvPr>
          <p:cNvCxnSpPr>
            <a:endCxn id="12" idx="2"/>
          </p:cNvCxnSpPr>
          <p:nvPr/>
        </p:nvCxnSpPr>
        <p:spPr>
          <a:xfrm rot="10800000">
            <a:off x="3012813" y="3664121"/>
            <a:ext cx="1188085" cy="1296988"/>
          </a:xfrm>
          <a:prstGeom prst="curvedConnector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3AE2C85D-2BB0-426D-98ED-5C19D94661C0}"/>
              </a:ext>
            </a:extLst>
          </p:cNvPr>
          <p:cNvCxnSpPr>
            <a:stCxn id="12" idx="0"/>
            <a:endCxn id="7" idx="1"/>
          </p:cNvCxnSpPr>
          <p:nvPr/>
        </p:nvCxnSpPr>
        <p:spPr>
          <a:xfrm rot="5400000" flipH="1" flipV="1">
            <a:off x="3028688" y="2035664"/>
            <a:ext cx="1156335" cy="1188085"/>
          </a:xfrm>
          <a:prstGeom prst="curvedConnector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B7C7093A-C0E1-464A-AC46-D05F255E5C1A}"/>
              </a:ext>
            </a:extLst>
          </p:cNvPr>
          <p:cNvCxnSpPr>
            <a:stCxn id="7" idx="3"/>
            <a:endCxn id="9" idx="0"/>
          </p:cNvCxnSpPr>
          <p:nvPr/>
        </p:nvCxnSpPr>
        <p:spPr>
          <a:xfrm>
            <a:off x="6377361" y="2051539"/>
            <a:ext cx="1195705" cy="1148715"/>
          </a:xfrm>
          <a:prstGeom prst="curvedConnector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87DA944-F98B-47E0-9F2A-3FC69245A9C0}"/>
              </a:ext>
            </a:extLst>
          </p:cNvPr>
          <p:cNvCxnSpPr>
            <a:stCxn id="3" idx="2"/>
            <a:endCxn id="7" idx="0"/>
          </p:cNvCxnSpPr>
          <p:nvPr/>
        </p:nvCxnSpPr>
        <p:spPr>
          <a:xfrm>
            <a:off x="5289923" y="1503851"/>
            <a:ext cx="0" cy="31940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9A059B3-E460-461F-8CE5-4D54CBADEA78}"/>
              </a:ext>
            </a:extLst>
          </p:cNvPr>
          <p:cNvCxnSpPr/>
          <p:nvPr/>
        </p:nvCxnSpPr>
        <p:spPr>
          <a:xfrm>
            <a:off x="8292521" y="1503851"/>
            <a:ext cx="0" cy="168878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5C74384-97F1-4B8E-9689-2FADAD69FD93}"/>
              </a:ext>
            </a:extLst>
          </p:cNvPr>
          <p:cNvSpPr/>
          <p:nvPr/>
        </p:nvSpPr>
        <p:spPr>
          <a:xfrm>
            <a:off x="2672136" y="4364209"/>
            <a:ext cx="1191895" cy="365125"/>
          </a:xfrm>
          <a:prstGeom prst="ellipse">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solidFill>
                <a:latin typeface="Arial" panose="020B0604020202020204" pitchFamily="34" charset="0"/>
                <a:cs typeface="Arial" panose="020B0604020202020204" pitchFamily="34" charset="0"/>
              </a:rPr>
              <a:t>No match</a:t>
            </a:r>
          </a:p>
        </p:txBody>
      </p:sp>
      <p:cxnSp>
        <p:nvCxnSpPr>
          <p:cNvPr id="21" name="Connector: Curved 20">
            <a:extLst>
              <a:ext uri="{FF2B5EF4-FFF2-40B4-BE49-F238E27FC236}">
                <a16:creationId xmlns:a16="http://schemas.microsoft.com/office/drawing/2014/main" id="{26892D90-E397-4826-823D-E9AD7CB2B121}"/>
              </a:ext>
            </a:extLst>
          </p:cNvPr>
          <p:cNvCxnSpPr>
            <a:endCxn id="22" idx="0"/>
          </p:cNvCxnSpPr>
          <p:nvPr/>
        </p:nvCxnSpPr>
        <p:spPr>
          <a:xfrm rot="10800000" flipV="1">
            <a:off x="2921373" y="5155101"/>
            <a:ext cx="1287145" cy="768350"/>
          </a:xfrm>
          <a:prstGeom prst="curvedConnector2">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4AF3C6A-EFBD-48FC-ADDE-4783B4DE1D38}"/>
              </a:ext>
            </a:extLst>
          </p:cNvPr>
          <p:cNvSpPr/>
          <p:nvPr/>
        </p:nvSpPr>
        <p:spPr>
          <a:xfrm>
            <a:off x="2153976" y="5923451"/>
            <a:ext cx="1534795" cy="456565"/>
          </a:xfrm>
          <a:prstGeom prst="rect">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Arial" panose="020B0604020202020204" pitchFamily="34" charset="0"/>
                <a:cs typeface="Arial" panose="020B0604020202020204" pitchFamily="34" charset="0"/>
              </a:rPr>
              <a:t>Proceed to next period (t</a:t>
            </a:r>
            <a:r>
              <a:rPr lang="en-US" sz="1200" baseline="-25000">
                <a:solidFill>
                  <a:schemeClr val="tx1"/>
                </a:solidFill>
                <a:latin typeface="Arial" panose="020B0604020202020204" pitchFamily="34" charset="0"/>
                <a:cs typeface="Arial" panose="020B0604020202020204" pitchFamily="34" charset="0"/>
              </a:rPr>
              <a:t>1-2</a:t>
            </a:r>
            <a:r>
              <a:rPr lang="en-US" sz="1200">
                <a:solidFill>
                  <a:schemeClr val="tx1"/>
                </a:solidFill>
                <a:latin typeface="Arial" panose="020B0604020202020204" pitchFamily="34" charset="0"/>
                <a:cs typeface="Arial" panose="020B0604020202020204" pitchFamily="34" charset="0"/>
              </a:rPr>
              <a:t>)</a:t>
            </a:r>
          </a:p>
        </p:txBody>
      </p:sp>
      <p:sp>
        <p:nvSpPr>
          <p:cNvPr id="23" name="Oval 22">
            <a:extLst>
              <a:ext uri="{FF2B5EF4-FFF2-40B4-BE49-F238E27FC236}">
                <a16:creationId xmlns:a16="http://schemas.microsoft.com/office/drawing/2014/main" id="{D8C718B9-1FA9-483C-B425-20E38EEEC8E7}"/>
              </a:ext>
            </a:extLst>
          </p:cNvPr>
          <p:cNvSpPr/>
          <p:nvPr/>
        </p:nvSpPr>
        <p:spPr>
          <a:xfrm>
            <a:off x="2784213" y="5136050"/>
            <a:ext cx="1007428" cy="368935"/>
          </a:xfrm>
          <a:prstGeom prst="ellipse">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Arial" panose="020B0604020202020204" pitchFamily="34" charset="0"/>
                <a:cs typeface="Arial" panose="020B0604020202020204" pitchFamily="34" charset="0"/>
              </a:rPr>
              <a:t>Match</a:t>
            </a:r>
          </a:p>
        </p:txBody>
      </p:sp>
      <p:sp>
        <p:nvSpPr>
          <p:cNvPr id="24" name="Rectangle 23">
            <a:extLst>
              <a:ext uri="{FF2B5EF4-FFF2-40B4-BE49-F238E27FC236}">
                <a16:creationId xmlns:a16="http://schemas.microsoft.com/office/drawing/2014/main" id="{BC39CF4D-6421-4223-92D5-FA5EC1CAF56D}"/>
              </a:ext>
            </a:extLst>
          </p:cNvPr>
          <p:cNvSpPr/>
          <p:nvPr/>
        </p:nvSpPr>
        <p:spPr>
          <a:xfrm>
            <a:off x="4090408" y="5915831"/>
            <a:ext cx="1711643" cy="456565"/>
          </a:xfrm>
          <a:prstGeom prst="rect">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Arial" panose="020B0604020202020204" pitchFamily="34" charset="0"/>
                <a:cs typeface="Arial" panose="020B0604020202020204" pitchFamily="34" charset="0"/>
              </a:rPr>
              <a:t>Estimate net migration for period (t</a:t>
            </a:r>
            <a:r>
              <a:rPr lang="en-US" sz="1200" baseline="-25000">
                <a:solidFill>
                  <a:schemeClr val="tx1"/>
                </a:solidFill>
                <a:latin typeface="Arial" panose="020B0604020202020204" pitchFamily="34" charset="0"/>
                <a:cs typeface="Arial" panose="020B0604020202020204" pitchFamily="34" charset="0"/>
              </a:rPr>
              <a:t>0-1</a:t>
            </a:r>
            <a:r>
              <a:rPr lang="en-US" sz="1200">
                <a:solidFill>
                  <a:schemeClr val="tx1"/>
                </a:solidFill>
                <a:latin typeface="Arial" panose="020B0604020202020204" pitchFamily="34" charset="0"/>
                <a:cs typeface="Arial" panose="020B0604020202020204" pitchFamily="34" charset="0"/>
              </a:rPr>
              <a:t>)</a:t>
            </a:r>
          </a:p>
        </p:txBody>
      </p:sp>
      <p:sp>
        <p:nvSpPr>
          <p:cNvPr id="25" name="Rectangle 24">
            <a:extLst>
              <a:ext uri="{FF2B5EF4-FFF2-40B4-BE49-F238E27FC236}">
                <a16:creationId xmlns:a16="http://schemas.microsoft.com/office/drawing/2014/main" id="{C08B4716-3621-4AD1-9F44-8612E1BE9F5D}"/>
              </a:ext>
            </a:extLst>
          </p:cNvPr>
          <p:cNvSpPr/>
          <p:nvPr/>
        </p:nvSpPr>
        <p:spPr>
          <a:xfrm>
            <a:off x="7157298" y="5923451"/>
            <a:ext cx="1711643" cy="456565"/>
          </a:xfrm>
          <a:prstGeom prst="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Benchmark</a:t>
            </a:r>
            <a:r>
              <a:rPr lang="en-US" sz="1200" baseline="0" dirty="0">
                <a:solidFill>
                  <a:schemeClr val="tx1"/>
                </a:solidFill>
                <a:latin typeface="Arial" panose="020B0604020202020204" pitchFamily="34" charset="0"/>
                <a:cs typeface="Arial" panose="020B0604020202020204" pitchFamily="34" charset="0"/>
              </a:rPr>
              <a:t> population by age and sex</a:t>
            </a:r>
            <a:r>
              <a:rPr lang="en-US" sz="1200" dirty="0">
                <a:solidFill>
                  <a:schemeClr val="tx1"/>
                </a:solidFill>
                <a:latin typeface="Arial" panose="020B0604020202020204" pitchFamily="34" charset="0"/>
                <a:cs typeface="Arial" panose="020B0604020202020204" pitchFamily="34" charset="0"/>
              </a:rPr>
              <a:t> (t</a:t>
            </a:r>
            <a:r>
              <a:rPr lang="en-US" sz="1200" baseline="-25000" dirty="0">
                <a:solidFill>
                  <a:schemeClr val="tx1"/>
                </a:solidFill>
                <a:latin typeface="Arial" panose="020B0604020202020204" pitchFamily="34" charset="0"/>
                <a:cs typeface="Arial" panose="020B0604020202020204" pitchFamily="34" charset="0"/>
              </a:rPr>
              <a:t>1</a:t>
            </a:r>
            <a:r>
              <a:rPr lang="en-US" sz="1200" dirty="0">
                <a:solidFill>
                  <a:schemeClr val="tx1"/>
                </a:solidFill>
                <a:latin typeface="Arial" panose="020B0604020202020204" pitchFamily="34" charset="0"/>
                <a:cs typeface="Arial" panose="020B0604020202020204" pitchFamily="34" charset="0"/>
              </a:rPr>
              <a:t>)</a:t>
            </a:r>
          </a:p>
        </p:txBody>
      </p:sp>
      <p:cxnSp>
        <p:nvCxnSpPr>
          <p:cNvPr id="26" name="Connector: Curved 25">
            <a:extLst>
              <a:ext uri="{FF2B5EF4-FFF2-40B4-BE49-F238E27FC236}">
                <a16:creationId xmlns:a16="http://schemas.microsoft.com/office/drawing/2014/main" id="{6FC96885-C2D0-43E7-82CF-60BA77941950}"/>
              </a:ext>
            </a:extLst>
          </p:cNvPr>
          <p:cNvCxnSpPr>
            <a:cxnSpLocks/>
            <a:endCxn id="25" idx="0"/>
          </p:cNvCxnSpPr>
          <p:nvPr/>
        </p:nvCxnSpPr>
        <p:spPr>
          <a:xfrm>
            <a:off x="6485628" y="5155101"/>
            <a:ext cx="1527492" cy="768350"/>
          </a:xfrm>
          <a:prstGeom prst="curvedConnector2">
            <a:avLst/>
          </a:prstGeom>
          <a:ln w="762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052932B-143A-4606-8F79-3005C3A03ADD}"/>
              </a:ext>
            </a:extLst>
          </p:cNvPr>
          <p:cNvSpPr/>
          <p:nvPr/>
        </p:nvSpPr>
        <p:spPr>
          <a:xfrm>
            <a:off x="9808265" y="3085953"/>
            <a:ext cx="1534795" cy="700087"/>
          </a:xfrm>
          <a:prstGeom prst="rect">
            <a:avLst/>
          </a:prstGeom>
          <a:solidFill>
            <a:schemeClr val="accent1">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Adjust benchmark</a:t>
            </a:r>
            <a:r>
              <a:rPr lang="en-US" sz="1200" baseline="0" dirty="0">
                <a:solidFill>
                  <a:schemeClr val="tx1"/>
                </a:solidFill>
                <a:latin typeface="Arial" panose="020B0604020202020204" pitchFamily="34" charset="0"/>
                <a:cs typeface="Arial" panose="020B0604020202020204" pitchFamily="34" charset="0"/>
              </a:rPr>
              <a:t> p</a:t>
            </a:r>
            <a:r>
              <a:rPr lang="en-US" sz="1200" dirty="0">
                <a:solidFill>
                  <a:schemeClr val="tx1"/>
                </a:solidFill>
                <a:latin typeface="Arial" panose="020B0604020202020204" pitchFamily="34" charset="0"/>
                <a:cs typeface="Arial" panose="020B0604020202020204" pitchFamily="34" charset="0"/>
              </a:rPr>
              <a:t>opulation </a:t>
            </a:r>
          </a:p>
          <a:p>
            <a:pPr algn="ctr"/>
            <a:r>
              <a:rPr lang="en-US" sz="1200" dirty="0">
                <a:solidFill>
                  <a:schemeClr val="tx1"/>
                </a:solidFill>
                <a:latin typeface="Arial" panose="020B0604020202020204" pitchFamily="34" charset="0"/>
                <a:cs typeface="Arial" panose="020B0604020202020204" pitchFamily="34" charset="0"/>
              </a:rPr>
              <a:t>if</a:t>
            </a:r>
            <a:r>
              <a:rPr lang="en-US" sz="1200" baseline="0" dirty="0">
                <a:solidFill>
                  <a:schemeClr val="tx1"/>
                </a:solidFill>
                <a:latin typeface="Arial" panose="020B0604020202020204" pitchFamily="34" charset="0"/>
                <a:cs typeface="Arial" panose="020B0604020202020204" pitchFamily="34" charset="0"/>
              </a:rPr>
              <a:t> necessary</a:t>
            </a:r>
            <a:endParaRPr lang="en-US" sz="1200" dirty="0">
              <a:solidFill>
                <a:schemeClr val="tx1"/>
              </a:solidFill>
              <a:latin typeface="Arial" panose="020B0604020202020204" pitchFamily="34" charset="0"/>
              <a:cs typeface="Arial" panose="020B0604020202020204" pitchFamily="34" charset="0"/>
            </a:endParaRPr>
          </a:p>
        </p:txBody>
      </p:sp>
      <p:sp>
        <p:nvSpPr>
          <p:cNvPr id="28" name="Right Brace 27">
            <a:extLst>
              <a:ext uri="{FF2B5EF4-FFF2-40B4-BE49-F238E27FC236}">
                <a16:creationId xmlns:a16="http://schemas.microsoft.com/office/drawing/2014/main" id="{8C798FB1-588A-4E66-9BCC-F541BB2EBAFC}"/>
              </a:ext>
            </a:extLst>
          </p:cNvPr>
          <p:cNvSpPr/>
          <p:nvPr/>
        </p:nvSpPr>
        <p:spPr>
          <a:xfrm>
            <a:off x="8928314" y="1249216"/>
            <a:ext cx="841374" cy="4929188"/>
          </a:xfrm>
          <a:prstGeom prst="rightBrace">
            <a:avLst>
              <a:gd name="adj1" fmla="val 81274"/>
              <a:gd name="adj2" fmla="val 44932"/>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29" name="Rectangle 28">
            <a:extLst>
              <a:ext uri="{FF2B5EF4-FFF2-40B4-BE49-F238E27FC236}">
                <a16:creationId xmlns:a16="http://schemas.microsoft.com/office/drawing/2014/main" id="{3489ED8D-18F6-4B4F-8AD8-271502A8276E}"/>
              </a:ext>
            </a:extLst>
          </p:cNvPr>
          <p:cNvSpPr/>
          <p:nvPr/>
        </p:nvSpPr>
        <p:spPr>
          <a:xfrm>
            <a:off x="4219948" y="4767274"/>
            <a:ext cx="2176463" cy="661670"/>
          </a:xfrm>
          <a:prstGeom prst="rect">
            <a:avLst/>
          </a:prstGeom>
          <a:solidFill>
            <a:schemeClr val="accent4">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tx1"/>
                </a:solidFill>
                <a:latin typeface="Arial" panose="020B0604020202020204" pitchFamily="34" charset="0"/>
                <a:cs typeface="Arial" panose="020B0604020202020204" pitchFamily="34" charset="0"/>
              </a:rPr>
              <a:t>Compare </a:t>
            </a:r>
            <a:r>
              <a:rPr lang="en-US" sz="1200" b="0" dirty="0">
                <a:solidFill>
                  <a:schemeClr val="tx1"/>
                </a:solidFill>
                <a:latin typeface="Arial" panose="020B0604020202020204" pitchFamily="34" charset="0"/>
                <a:cs typeface="Arial" panose="020B0604020202020204" pitchFamily="34" charset="0"/>
              </a:rPr>
              <a:t>projection result with benchmark population by age and sex in</a:t>
            </a:r>
            <a:r>
              <a:rPr lang="en-US" sz="1200" b="0" baseline="0" dirty="0">
                <a:solidFill>
                  <a:schemeClr val="tx1"/>
                </a:solidFill>
                <a:latin typeface="Arial" panose="020B0604020202020204" pitchFamily="34" charset="0"/>
                <a:cs typeface="Arial" panose="020B0604020202020204" pitchFamily="34" charset="0"/>
              </a:rPr>
              <a:t> </a:t>
            </a:r>
            <a:r>
              <a:rPr lang="en-US" sz="1200" baseline="0" dirty="0">
                <a:solidFill>
                  <a:schemeClr val="tx1"/>
                </a:solidFill>
                <a:latin typeface="Arial" panose="020B0604020202020204" pitchFamily="34" charset="0"/>
                <a:cs typeface="Arial" panose="020B0604020202020204" pitchFamily="34" charset="0"/>
              </a:rPr>
              <a:t>(t</a:t>
            </a:r>
            <a:r>
              <a:rPr lang="en-US" sz="1200" baseline="-25000" dirty="0">
                <a:solidFill>
                  <a:schemeClr val="tx1"/>
                </a:solidFill>
                <a:latin typeface="Arial" panose="020B0604020202020204" pitchFamily="34" charset="0"/>
                <a:cs typeface="Arial" panose="020B0604020202020204" pitchFamily="34" charset="0"/>
              </a:rPr>
              <a:t>1</a:t>
            </a:r>
            <a:r>
              <a:rPr lang="en-US" sz="1200" baseline="0" dirty="0">
                <a:solidFill>
                  <a:schemeClr val="tx1"/>
                </a:solidFill>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p:txBody>
      </p:sp>
      <p:sp>
        <p:nvSpPr>
          <p:cNvPr id="30" name="Flowchart: Connector 29">
            <a:extLst>
              <a:ext uri="{FF2B5EF4-FFF2-40B4-BE49-F238E27FC236}">
                <a16:creationId xmlns:a16="http://schemas.microsoft.com/office/drawing/2014/main" id="{B8BED4C5-AB9D-40A5-A2BA-558B25EC862D}"/>
              </a:ext>
            </a:extLst>
          </p:cNvPr>
          <p:cNvSpPr/>
          <p:nvPr/>
        </p:nvSpPr>
        <p:spPr>
          <a:xfrm>
            <a:off x="4067548" y="4592330"/>
            <a:ext cx="320040" cy="323215"/>
          </a:xfrm>
          <a:prstGeom prst="flowChartConnector">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a:solidFill>
                  <a:schemeClr val="tx1"/>
                </a:solidFill>
                <a:latin typeface="Arial" panose="020B0604020202020204" pitchFamily="34" charset="0"/>
                <a:cs typeface="Arial" panose="020B0604020202020204" pitchFamily="34" charset="0"/>
              </a:rPr>
              <a:t>3</a:t>
            </a:r>
          </a:p>
        </p:txBody>
      </p:sp>
      <p:sp>
        <p:nvSpPr>
          <p:cNvPr id="11" name="TextBox 10">
            <a:extLst>
              <a:ext uri="{FF2B5EF4-FFF2-40B4-BE49-F238E27FC236}">
                <a16:creationId xmlns:a16="http://schemas.microsoft.com/office/drawing/2014/main" id="{D5C91F6A-3B97-98B5-DFB8-E0E3B950EEC7}"/>
              </a:ext>
            </a:extLst>
          </p:cNvPr>
          <p:cNvSpPr txBox="1"/>
          <p:nvPr/>
        </p:nvSpPr>
        <p:spPr>
          <a:xfrm>
            <a:off x="529477" y="358382"/>
            <a:ext cx="10813583" cy="461665"/>
          </a:xfrm>
          <a:prstGeom prst="rect">
            <a:avLst/>
          </a:prstGeom>
          <a:noFill/>
        </p:spPr>
        <p:txBody>
          <a:bodyPr wrap="square" rtlCol="0">
            <a:spAutoFit/>
          </a:bodyPr>
          <a:lstStyle/>
          <a:p>
            <a:pPr algn="ctr"/>
            <a:r>
              <a:rPr lang="en-US" sz="2400" b="1" i="0" u="none" strike="noStrike" baseline="0" dirty="0">
                <a:solidFill>
                  <a:srgbClr val="62406D"/>
                </a:solidFill>
                <a:latin typeface="Arial" panose="020B0604020202020204" pitchFamily="34" charset="0"/>
              </a:rPr>
              <a:t>WPP Workflow</a:t>
            </a:r>
            <a:endParaRPr lang="en-US" sz="2400" b="1" dirty="0"/>
          </a:p>
        </p:txBody>
      </p:sp>
    </p:spTree>
    <p:extLst>
      <p:ext uri="{BB962C8B-B14F-4D97-AF65-F5344CB8AC3E}">
        <p14:creationId xmlns:p14="http://schemas.microsoft.com/office/powerpoint/2010/main" val="407618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97A5D-3B2C-FE99-5650-C61F6523D1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9626" y="1148064"/>
            <a:ext cx="8481462" cy="5709936"/>
          </a:xfrm>
          <a:prstGeom prst="rect">
            <a:avLst/>
          </a:prstGeom>
          <a:noFill/>
        </p:spPr>
      </p:pic>
      <p:sp>
        <p:nvSpPr>
          <p:cNvPr id="5" name="TextBox 4">
            <a:extLst>
              <a:ext uri="{FF2B5EF4-FFF2-40B4-BE49-F238E27FC236}">
                <a16:creationId xmlns:a16="http://schemas.microsoft.com/office/drawing/2014/main" id="{A3830F1B-9CC9-C614-D91A-164F4AD6D0F4}"/>
              </a:ext>
            </a:extLst>
          </p:cNvPr>
          <p:cNvSpPr txBox="1"/>
          <p:nvPr/>
        </p:nvSpPr>
        <p:spPr>
          <a:xfrm>
            <a:off x="367020" y="1160256"/>
            <a:ext cx="3095508" cy="3785652"/>
          </a:xfrm>
          <a:prstGeom prst="rect">
            <a:avLst/>
          </a:prstGeom>
          <a:noFill/>
        </p:spPr>
        <p:txBody>
          <a:bodyPr wrap="square">
            <a:spAutoFit/>
          </a:bodyPr>
          <a:lstStyle/>
          <a:p>
            <a:r>
              <a:rPr lang="en-GB" sz="2000" b="0" i="0" dirty="0">
                <a:solidFill>
                  <a:srgbClr val="000000"/>
                </a:solidFill>
                <a:effectLst/>
                <a:latin typeface="Calibri" panose="020F0502020204030204" pitchFamily="34" charset="0"/>
              </a:rPr>
              <a:t>From an estimated 2.5 billion people in 1950, the global population has grown more than threefold; by mid-November, it will reach 8 billion</a:t>
            </a:r>
          </a:p>
          <a:p>
            <a:pPr marL="285750" indent="-285750">
              <a:buFont typeface="Arial" panose="020B0604020202020204" pitchFamily="34" charset="0"/>
              <a:buChar char="•"/>
            </a:pPr>
            <a:endParaRPr lang="en-GB" sz="2000" dirty="0">
              <a:solidFill>
                <a:srgbClr val="000000"/>
              </a:solidFill>
              <a:latin typeface="Calibri" panose="020F0502020204030204" pitchFamily="34" charset="0"/>
            </a:endParaRPr>
          </a:p>
          <a:p>
            <a:r>
              <a:rPr lang="en-GB" sz="2000" b="0" i="0" dirty="0">
                <a:solidFill>
                  <a:srgbClr val="000000"/>
                </a:solidFill>
                <a:effectLst/>
                <a:latin typeface="Calibri" panose="020F0502020204030204" pitchFamily="34" charset="0"/>
              </a:rPr>
              <a:t>The pace of growth is slowing down</a:t>
            </a:r>
            <a:r>
              <a:rPr lang="en-GB" sz="2000" dirty="0">
                <a:solidFill>
                  <a:srgbClr val="000000"/>
                </a:solidFill>
                <a:latin typeface="Calibri" panose="020F0502020204030204" pitchFamily="34" charset="0"/>
              </a:rPr>
              <a:t>; i</a:t>
            </a:r>
            <a:r>
              <a:rPr lang="en-GB" sz="2000" b="0" i="0" dirty="0">
                <a:solidFill>
                  <a:srgbClr val="000000"/>
                </a:solidFill>
                <a:effectLst/>
                <a:latin typeface="Calibri" panose="020F0502020204030204" pitchFamily="34" charset="0"/>
              </a:rPr>
              <a:t>n 2020, the global growth rate fell under 1 per cent per year for the first time since 1950</a:t>
            </a:r>
            <a:endParaRPr lang="en-US" sz="2000" dirty="0"/>
          </a:p>
        </p:txBody>
      </p:sp>
      <p:sp>
        <p:nvSpPr>
          <p:cNvPr id="2" name="Title 1">
            <a:extLst>
              <a:ext uri="{FF2B5EF4-FFF2-40B4-BE49-F238E27FC236}">
                <a16:creationId xmlns:a16="http://schemas.microsoft.com/office/drawing/2014/main" id="{ADC53132-3CB3-583A-CA4D-CE1487BE42B1}"/>
              </a:ext>
            </a:extLst>
          </p:cNvPr>
          <p:cNvSpPr>
            <a:spLocks noGrp="1"/>
          </p:cNvSpPr>
          <p:nvPr>
            <p:ph type="title"/>
          </p:nvPr>
        </p:nvSpPr>
        <p:spPr>
          <a:xfrm>
            <a:off x="3911529" y="365126"/>
            <a:ext cx="7662041" cy="890650"/>
          </a:xfrm>
        </p:spPr>
        <p:txBody>
          <a:bodyPr>
            <a:noAutofit/>
          </a:bodyPr>
          <a:lstStyle/>
          <a:p>
            <a:pPr>
              <a:lnSpc>
                <a:spcPct val="100000"/>
              </a:lnSpc>
            </a:pPr>
            <a:r>
              <a:rPr lang="en-US" sz="2000" b="1" i="0" u="none" strike="noStrike" baseline="0" dirty="0">
                <a:solidFill>
                  <a:srgbClr val="62406D"/>
                </a:solidFill>
                <a:latin typeface="Arial" panose="020B0604020202020204" pitchFamily="34" charset="0"/>
              </a:rPr>
              <a:t>Global population size and annual growth rate: estimates, 1950-2022, and medium projection with 95 per cent prediction intervals, 2022-2050 </a:t>
            </a:r>
            <a:endParaRPr lang="en-US" sz="2000" dirty="0"/>
          </a:p>
        </p:txBody>
      </p:sp>
    </p:spTree>
    <p:extLst>
      <p:ext uri="{BB962C8B-B14F-4D97-AF65-F5344CB8AC3E}">
        <p14:creationId xmlns:p14="http://schemas.microsoft.com/office/powerpoint/2010/main" val="372605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3132-3CB3-583A-CA4D-CE1487BE42B1}"/>
              </a:ext>
            </a:extLst>
          </p:cNvPr>
          <p:cNvSpPr>
            <a:spLocks noGrp="1"/>
          </p:cNvSpPr>
          <p:nvPr>
            <p:ph type="title"/>
          </p:nvPr>
        </p:nvSpPr>
        <p:spPr>
          <a:xfrm>
            <a:off x="4992414" y="426232"/>
            <a:ext cx="6844862" cy="485480"/>
          </a:xfrm>
        </p:spPr>
        <p:txBody>
          <a:bodyPr>
            <a:normAutofit/>
          </a:bodyPr>
          <a:lstStyle/>
          <a:p>
            <a:pPr algn="ctr"/>
            <a:r>
              <a:rPr lang="en-US" sz="2000" b="1" i="0" u="none" strike="noStrike" baseline="0" dirty="0">
                <a:solidFill>
                  <a:srgbClr val="62406D"/>
                </a:solidFill>
                <a:latin typeface="Arial" panose="020B0604020202020204" pitchFamily="34" charset="0"/>
              </a:rPr>
              <a:t>Total fertility rate by country or area, 2021</a:t>
            </a:r>
            <a:endParaRPr lang="en-US" sz="2000" b="1" dirty="0"/>
          </a:p>
        </p:txBody>
      </p:sp>
      <p:pic>
        <p:nvPicPr>
          <p:cNvPr id="4" name="Picture 3">
            <a:extLst>
              <a:ext uri="{FF2B5EF4-FFF2-40B4-BE49-F238E27FC236}">
                <a16:creationId xmlns:a16="http://schemas.microsoft.com/office/drawing/2014/main" id="{4B80FA35-273A-18CD-F8E6-B881A48D0EF6}"/>
              </a:ext>
            </a:extLst>
          </p:cNvPr>
          <p:cNvPicPr>
            <a:picLocks noChangeAspect="1"/>
          </p:cNvPicPr>
          <p:nvPr/>
        </p:nvPicPr>
        <p:blipFill rotWithShape="1">
          <a:blip r:embed="rId2">
            <a:extLst>
              <a:ext uri="{28A0092B-C50C-407E-A947-70E740481C1C}">
                <a14:useLocalDpi xmlns:a14="http://schemas.microsoft.com/office/drawing/2010/main" val="0"/>
              </a:ext>
            </a:extLst>
          </a:blip>
          <a:srcRect l="7222" t="18707" r="7262" b="10539"/>
          <a:stretch/>
        </p:blipFill>
        <p:spPr>
          <a:xfrm>
            <a:off x="3401568" y="798787"/>
            <a:ext cx="8540811" cy="5964621"/>
          </a:xfrm>
          <a:prstGeom prst="rect">
            <a:avLst/>
          </a:prstGeom>
        </p:spPr>
      </p:pic>
      <p:sp>
        <p:nvSpPr>
          <p:cNvPr id="6" name="TextBox 5">
            <a:extLst>
              <a:ext uri="{FF2B5EF4-FFF2-40B4-BE49-F238E27FC236}">
                <a16:creationId xmlns:a16="http://schemas.microsoft.com/office/drawing/2014/main" id="{74A867AD-46BA-6610-DF6C-F9F6173C5F5E}"/>
              </a:ext>
            </a:extLst>
          </p:cNvPr>
          <p:cNvSpPr txBox="1"/>
          <p:nvPr/>
        </p:nvSpPr>
        <p:spPr>
          <a:xfrm>
            <a:off x="472966" y="1114575"/>
            <a:ext cx="3038330" cy="2862322"/>
          </a:xfrm>
          <a:prstGeom prst="rect">
            <a:avLst/>
          </a:prstGeom>
          <a:noFill/>
        </p:spPr>
        <p:txBody>
          <a:bodyPr wrap="square">
            <a:spAutoFit/>
          </a:bodyPr>
          <a:lstStyle/>
          <a:p>
            <a:r>
              <a:rPr lang="en-GB" sz="2000" b="0" i="0" dirty="0">
                <a:effectLst/>
              </a:rPr>
              <a:t>Today, two-thirds of the global population lives in a country or area where lifetime fertility is below 2.1 births per woman (roughly, the level required for zero growth in the long run for a population with low mortality)</a:t>
            </a:r>
            <a:endParaRPr lang="en-US" sz="2000" dirty="0"/>
          </a:p>
        </p:txBody>
      </p:sp>
    </p:spTree>
    <p:extLst>
      <p:ext uri="{BB962C8B-B14F-4D97-AF65-F5344CB8AC3E}">
        <p14:creationId xmlns:p14="http://schemas.microsoft.com/office/powerpoint/2010/main" val="115200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3132-3CB3-583A-CA4D-CE1487BE42B1}"/>
              </a:ext>
            </a:extLst>
          </p:cNvPr>
          <p:cNvSpPr>
            <a:spLocks noGrp="1"/>
          </p:cNvSpPr>
          <p:nvPr>
            <p:ph type="title"/>
          </p:nvPr>
        </p:nvSpPr>
        <p:spPr>
          <a:xfrm>
            <a:off x="4004440" y="301084"/>
            <a:ext cx="7903781" cy="974823"/>
          </a:xfrm>
        </p:spPr>
        <p:txBody>
          <a:bodyPr>
            <a:noAutofit/>
          </a:bodyPr>
          <a:lstStyle/>
          <a:p>
            <a:r>
              <a:rPr lang="en-US" sz="2000" b="1" i="0" u="none" strike="noStrike" baseline="0" dirty="0">
                <a:solidFill>
                  <a:srgbClr val="62406D"/>
                </a:solidFill>
                <a:latin typeface="Arial" panose="020B0604020202020204" pitchFamily="34" charset="0"/>
              </a:rPr>
              <a:t>Global population size: estimates, 1950-2022, and medium projection with 80 &amp; 95 per cent prediction intervals, 2022-2100 </a:t>
            </a:r>
            <a:endParaRPr lang="en-US" sz="2000" dirty="0"/>
          </a:p>
        </p:txBody>
      </p:sp>
      <p:pic>
        <p:nvPicPr>
          <p:cNvPr id="9" name="Picture 8" descr="Chart, line chart&#10;&#10;Description automatically generated">
            <a:extLst>
              <a:ext uri="{FF2B5EF4-FFF2-40B4-BE49-F238E27FC236}">
                <a16:creationId xmlns:a16="http://schemas.microsoft.com/office/drawing/2014/main" id="{4D40F119-1A8B-9C89-3688-2458D16AD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04" y="1149784"/>
            <a:ext cx="8550654" cy="5582092"/>
          </a:xfrm>
          <a:prstGeom prst="rect">
            <a:avLst/>
          </a:prstGeom>
        </p:spPr>
      </p:pic>
      <p:sp>
        <p:nvSpPr>
          <p:cNvPr id="11" name="TextBox 10">
            <a:extLst>
              <a:ext uri="{FF2B5EF4-FFF2-40B4-BE49-F238E27FC236}">
                <a16:creationId xmlns:a16="http://schemas.microsoft.com/office/drawing/2014/main" id="{ED7A02D0-D29F-611D-EE8B-121D8AB373A5}"/>
              </a:ext>
            </a:extLst>
          </p:cNvPr>
          <p:cNvSpPr txBox="1"/>
          <p:nvPr/>
        </p:nvSpPr>
        <p:spPr>
          <a:xfrm>
            <a:off x="283779" y="786852"/>
            <a:ext cx="2843537" cy="5346848"/>
          </a:xfrm>
          <a:prstGeom prst="rect">
            <a:avLst/>
          </a:prstGeom>
          <a:noFill/>
        </p:spPr>
        <p:txBody>
          <a:bodyPr wrap="square">
            <a:spAutoFit/>
          </a:bodyPr>
          <a:lstStyle/>
          <a:p>
            <a:pPr marR="0">
              <a:lnSpc>
                <a:spcPct val="107000"/>
              </a:lnSpc>
              <a:spcBef>
                <a:spcPts val="0"/>
              </a:spcBef>
              <a:spcAft>
                <a:spcPts val="0"/>
              </a:spcAft>
            </a:pPr>
            <a:r>
              <a:rPr lang="en-US" sz="2000" dirty="0">
                <a:latin typeface="Calibri" panose="020F0502020204030204" pitchFamily="34" charset="0"/>
                <a:ea typeface="宋体" panose="02010600030101010101" pitchFamily="2" charset="-122"/>
                <a:cs typeface="Arial" panose="020B0604020202020204" pitchFamily="34" charset="0"/>
              </a:rPr>
              <a:t>T</a:t>
            </a:r>
            <a:r>
              <a:rPr lang="en-US" sz="2000" dirty="0">
                <a:effectLst/>
                <a:latin typeface="Calibri" panose="020F0502020204030204" pitchFamily="34" charset="0"/>
                <a:ea typeface="宋体" panose="02010600030101010101" pitchFamily="2" charset="-122"/>
                <a:cs typeface="Arial" panose="020B0604020202020204" pitchFamily="34" charset="0"/>
              </a:rPr>
              <a:t>he global population could number around 9.7 billion in 2050 and 10.4 billion by 2100 </a:t>
            </a:r>
          </a:p>
          <a:p>
            <a:pPr marL="285750" marR="0" indent="-285750">
              <a:lnSpc>
                <a:spcPct val="107000"/>
              </a:lnSpc>
              <a:spcBef>
                <a:spcPts val="0"/>
              </a:spcBef>
              <a:spcAft>
                <a:spcPts val="0"/>
              </a:spcAft>
              <a:buFont typeface="Arial" panose="020B0604020202020204" pitchFamily="34" charset="0"/>
              <a:buChar char="•"/>
            </a:pPr>
            <a:endParaRPr lang="en-US" sz="2000" dirty="0">
              <a:latin typeface="Calibri" panose="020F0502020204030204" pitchFamily="34" charset="0"/>
              <a:ea typeface="宋体" panose="02010600030101010101" pitchFamily="2" charset="-122"/>
              <a:cs typeface="Arial" panose="020B0604020202020204" pitchFamily="34" charset="0"/>
            </a:endParaRPr>
          </a:p>
          <a:p>
            <a:pPr marR="0">
              <a:lnSpc>
                <a:spcPct val="107000"/>
              </a:lnSpc>
              <a:spcBef>
                <a:spcPts val="0"/>
              </a:spcBef>
              <a:spcAft>
                <a:spcPts val="0"/>
              </a:spcAft>
            </a:pPr>
            <a:r>
              <a:rPr lang="en-US" sz="2000" dirty="0">
                <a:effectLst/>
                <a:latin typeface="Calibri" panose="020F0502020204030204" pitchFamily="34" charset="0"/>
                <a:ea typeface="宋体" panose="02010600030101010101" pitchFamily="2" charset="-122"/>
                <a:cs typeface="Arial" panose="020B0604020202020204" pitchFamily="34" charset="0"/>
              </a:rPr>
              <a:t>There is a relatively high degree of certainty about the projections for 2050, because more than half of the people who will be alive in that year have already been born </a:t>
            </a:r>
          </a:p>
          <a:p>
            <a:pPr marL="285750" marR="0" indent="-285750">
              <a:lnSpc>
                <a:spcPct val="107000"/>
              </a:lnSpc>
              <a:spcBef>
                <a:spcPts val="0"/>
              </a:spcBef>
              <a:spcAft>
                <a:spcPts val="0"/>
              </a:spcAft>
              <a:buFont typeface="Arial" panose="020B0604020202020204" pitchFamily="34" charset="0"/>
              <a:buChar char="•"/>
            </a:pPr>
            <a:endParaRPr lang="en-US" sz="2000" dirty="0">
              <a:latin typeface="Calibri" panose="020F0502020204030204" pitchFamily="34" charset="0"/>
              <a:ea typeface="宋体" panose="02010600030101010101" pitchFamily="2" charset="-122"/>
              <a:cs typeface="Arial" panose="020B0604020202020204" pitchFamily="34" charset="0"/>
            </a:endParaRPr>
          </a:p>
          <a:p>
            <a:pPr marR="0">
              <a:lnSpc>
                <a:spcPct val="107000"/>
              </a:lnSpc>
              <a:spcBef>
                <a:spcPts val="0"/>
              </a:spcBef>
              <a:spcAft>
                <a:spcPts val="0"/>
              </a:spcAft>
            </a:pPr>
            <a:r>
              <a:rPr lang="en-US" sz="2000" dirty="0">
                <a:effectLst/>
                <a:latin typeface="Calibri" panose="020F0502020204030204" pitchFamily="34" charset="0"/>
                <a:ea typeface="宋体" panose="02010600030101010101" pitchFamily="2" charset="-122"/>
                <a:cs typeface="Arial" panose="020B0604020202020204" pitchFamily="34" charset="0"/>
              </a:rPr>
              <a:t>For 2100, however, the range of plausible outcomes is much wider</a:t>
            </a:r>
          </a:p>
        </p:txBody>
      </p:sp>
    </p:spTree>
    <p:extLst>
      <p:ext uri="{BB962C8B-B14F-4D97-AF65-F5344CB8AC3E}">
        <p14:creationId xmlns:p14="http://schemas.microsoft.com/office/powerpoint/2010/main" val="127511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9281B-97B7-41B7-AC2F-C629A5F42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696" y="536028"/>
            <a:ext cx="7262648" cy="6321972"/>
          </a:xfrm>
          <a:prstGeom prst="rect">
            <a:avLst/>
          </a:prstGeom>
        </p:spPr>
      </p:pic>
      <p:sp>
        <p:nvSpPr>
          <p:cNvPr id="2" name="Title 1">
            <a:extLst>
              <a:ext uri="{FF2B5EF4-FFF2-40B4-BE49-F238E27FC236}">
                <a16:creationId xmlns:a16="http://schemas.microsoft.com/office/drawing/2014/main" id="{ADC53132-3CB3-583A-CA4D-CE1487BE42B1}"/>
              </a:ext>
            </a:extLst>
          </p:cNvPr>
          <p:cNvSpPr>
            <a:spLocks noGrp="1"/>
          </p:cNvSpPr>
          <p:nvPr>
            <p:ph type="title"/>
          </p:nvPr>
        </p:nvSpPr>
        <p:spPr>
          <a:xfrm>
            <a:off x="5791200" y="-36576"/>
            <a:ext cx="6286868" cy="1219200"/>
          </a:xfrm>
        </p:spPr>
        <p:txBody>
          <a:bodyPr>
            <a:noAutofit/>
          </a:bodyPr>
          <a:lstStyle/>
          <a:p>
            <a:r>
              <a:rPr lang="en-US" sz="2000" b="1" dirty="0">
                <a:solidFill>
                  <a:srgbClr val="62406D"/>
                </a:solidFill>
                <a:latin typeface="Arial" panose="020B0604020202020204" pitchFamily="34" charset="0"/>
              </a:rPr>
              <a:t>Countries ranked by contribution to projected global population growth between 2022 and 2050, according to the medium projection</a:t>
            </a:r>
            <a:endParaRPr lang="en-US" sz="2000" dirty="0"/>
          </a:p>
        </p:txBody>
      </p:sp>
      <p:sp>
        <p:nvSpPr>
          <p:cNvPr id="6" name="TextBox 5">
            <a:extLst>
              <a:ext uri="{FF2B5EF4-FFF2-40B4-BE49-F238E27FC236}">
                <a16:creationId xmlns:a16="http://schemas.microsoft.com/office/drawing/2014/main" id="{ABACF9D2-4F8A-FD5D-A85F-A957BB6B085E}"/>
              </a:ext>
            </a:extLst>
          </p:cNvPr>
          <p:cNvSpPr txBox="1"/>
          <p:nvPr/>
        </p:nvSpPr>
        <p:spPr>
          <a:xfrm>
            <a:off x="609600" y="1441323"/>
            <a:ext cx="3686823" cy="2862322"/>
          </a:xfrm>
          <a:prstGeom prst="rect">
            <a:avLst/>
          </a:prstGeom>
          <a:noFill/>
        </p:spPr>
        <p:txBody>
          <a:bodyPr wrap="square">
            <a:spAutoFit/>
          </a:bodyPr>
          <a:lstStyle/>
          <a:p>
            <a:r>
              <a:rPr lang="en-GB" sz="2000" b="0" i="0" dirty="0">
                <a:effectLst/>
              </a:rPr>
              <a:t>More than half of the projected increase in the global population up to 2050 will be concentrated in eight countries: the Democratic Republic of the Congo, Egypt, Ethiopia, India, Nigeria, Pakistan, the Philippines and the United Republic of Tanzania</a:t>
            </a:r>
          </a:p>
          <a:p>
            <a:pPr marL="342900" indent="-342900">
              <a:buFont typeface="Arial" panose="020B0604020202020204" pitchFamily="34" charset="0"/>
              <a:buChar char="•"/>
            </a:pPr>
            <a:endParaRPr lang="en-GB" sz="2000" dirty="0">
              <a:latin typeface="WordVisi_MSFontService"/>
            </a:endParaRPr>
          </a:p>
        </p:txBody>
      </p:sp>
    </p:spTree>
    <p:extLst>
      <p:ext uri="{BB962C8B-B14F-4D97-AF65-F5344CB8AC3E}">
        <p14:creationId xmlns:p14="http://schemas.microsoft.com/office/powerpoint/2010/main" val="73649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3132-3CB3-583A-CA4D-CE1487BE42B1}"/>
              </a:ext>
            </a:extLst>
          </p:cNvPr>
          <p:cNvSpPr>
            <a:spLocks noGrp="1"/>
          </p:cNvSpPr>
          <p:nvPr>
            <p:ph type="title"/>
          </p:nvPr>
        </p:nvSpPr>
        <p:spPr>
          <a:xfrm>
            <a:off x="4141075" y="365125"/>
            <a:ext cx="7798677" cy="582729"/>
          </a:xfrm>
        </p:spPr>
        <p:txBody>
          <a:bodyPr>
            <a:noAutofit/>
          </a:bodyPr>
          <a:lstStyle/>
          <a:p>
            <a:r>
              <a:rPr lang="en-US" sz="2000" b="1" i="0" u="none" strike="noStrike" baseline="0" dirty="0">
                <a:solidFill>
                  <a:srgbClr val="62406D"/>
                </a:solidFill>
                <a:latin typeface="Arial" panose="020B0604020202020204" pitchFamily="34" charset="0"/>
              </a:rPr>
              <a:t>Population by SDG region: estimates, 1950-2022, and medium projection with 95 per cent prediction intervals, 2022-2100 </a:t>
            </a:r>
            <a:endParaRPr lang="en-US" sz="2000" dirty="0"/>
          </a:p>
        </p:txBody>
      </p:sp>
      <p:pic>
        <p:nvPicPr>
          <p:cNvPr id="4" name="Picture 3">
            <a:extLst>
              <a:ext uri="{FF2B5EF4-FFF2-40B4-BE49-F238E27FC236}">
                <a16:creationId xmlns:a16="http://schemas.microsoft.com/office/drawing/2014/main" id="{23076481-CBAB-20D2-C08B-E020C3430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300" y="1107434"/>
            <a:ext cx="7977352" cy="5688330"/>
          </a:xfrm>
          <a:prstGeom prst="rect">
            <a:avLst/>
          </a:prstGeom>
        </p:spPr>
      </p:pic>
      <p:sp>
        <p:nvSpPr>
          <p:cNvPr id="5" name="TextBox 4">
            <a:extLst>
              <a:ext uri="{FF2B5EF4-FFF2-40B4-BE49-F238E27FC236}">
                <a16:creationId xmlns:a16="http://schemas.microsoft.com/office/drawing/2014/main" id="{2F41E672-C1E8-2ABE-86FC-2B8566D31720}"/>
              </a:ext>
            </a:extLst>
          </p:cNvPr>
          <p:cNvSpPr txBox="1"/>
          <p:nvPr/>
        </p:nvSpPr>
        <p:spPr>
          <a:xfrm>
            <a:off x="392246" y="1560962"/>
            <a:ext cx="2953614" cy="2712281"/>
          </a:xfrm>
          <a:prstGeom prst="rect">
            <a:avLst/>
          </a:prstGeom>
          <a:noFill/>
        </p:spPr>
        <p:txBody>
          <a:bodyPr wrap="square">
            <a:spAutoFit/>
          </a:bodyPr>
          <a:lstStyle/>
          <a:p>
            <a:pPr marR="0">
              <a:lnSpc>
                <a:spcPct val="107000"/>
              </a:lnSpc>
              <a:spcBef>
                <a:spcPts val="0"/>
              </a:spcBef>
              <a:spcAft>
                <a:spcPts val="0"/>
              </a:spcAft>
            </a:pPr>
            <a:r>
              <a:rPr lang="en-GB" sz="2000" b="0" i="0" dirty="0">
                <a:effectLst/>
              </a:rPr>
              <a:t>The region of sub</a:t>
            </a:r>
            <a:r>
              <a:rPr lang="en-GB" sz="2000" dirty="0"/>
              <a:t>‑</a:t>
            </a:r>
            <a:r>
              <a:rPr lang="en-GB" sz="2000" b="0" i="0" dirty="0">
                <a:effectLst/>
              </a:rPr>
              <a:t>Saharan Africa is expected to continue growing through 2100 and to contribute more than half of the global population increase anticipated through 2050</a:t>
            </a:r>
          </a:p>
          <a:p>
            <a:pPr marR="0">
              <a:lnSpc>
                <a:spcPct val="107000"/>
              </a:lnSpc>
              <a:spcBef>
                <a:spcPts val="0"/>
              </a:spcBef>
              <a:spcAft>
                <a:spcPts val="0"/>
              </a:spcAft>
            </a:pPr>
            <a:endParaRPr lang="en-GB" sz="2000" dirty="0">
              <a:latin typeface="Calibri" panose="020F0502020204030204" pitchFamily="34" charset="0"/>
            </a:endParaRPr>
          </a:p>
        </p:txBody>
      </p:sp>
      <p:sp>
        <p:nvSpPr>
          <p:cNvPr id="3" name="TextBox 2">
            <a:extLst>
              <a:ext uri="{FF2B5EF4-FFF2-40B4-BE49-F238E27FC236}">
                <a16:creationId xmlns:a16="http://schemas.microsoft.com/office/drawing/2014/main" id="{126507FF-0144-6764-EE3A-32EEDE070595}"/>
              </a:ext>
            </a:extLst>
          </p:cNvPr>
          <p:cNvSpPr txBox="1"/>
          <p:nvPr/>
        </p:nvSpPr>
        <p:spPr>
          <a:xfrm>
            <a:off x="9278907" y="1258269"/>
            <a:ext cx="2126974" cy="367747"/>
          </a:xfrm>
          <a:prstGeom prst="rect">
            <a:avLst/>
          </a:prstGeom>
          <a:noFill/>
        </p:spPr>
        <p:txBody>
          <a:bodyPr wrap="square" rtlCol="0">
            <a:spAutoFit/>
          </a:bodyPr>
          <a:lstStyle/>
          <a:p>
            <a:r>
              <a:rPr lang="en-US" dirty="0">
                <a:solidFill>
                  <a:srgbClr val="DFA1FD"/>
                </a:solidFill>
              </a:rPr>
              <a:t>Sub-Saharan Africa</a:t>
            </a:r>
          </a:p>
        </p:txBody>
      </p:sp>
      <p:cxnSp>
        <p:nvCxnSpPr>
          <p:cNvPr id="7" name="Straight Arrow Connector 6">
            <a:extLst>
              <a:ext uri="{FF2B5EF4-FFF2-40B4-BE49-F238E27FC236}">
                <a16:creationId xmlns:a16="http://schemas.microsoft.com/office/drawing/2014/main" id="{8D39C997-1326-5F35-5783-F9E62239E7E9}"/>
              </a:ext>
            </a:extLst>
          </p:cNvPr>
          <p:cNvCxnSpPr>
            <a:cxnSpLocks/>
          </p:cNvCxnSpPr>
          <p:nvPr/>
        </p:nvCxnSpPr>
        <p:spPr>
          <a:xfrm>
            <a:off x="10253472" y="1626016"/>
            <a:ext cx="210694" cy="1258510"/>
          </a:xfrm>
          <a:prstGeom prst="straightConnector1">
            <a:avLst/>
          </a:prstGeom>
          <a:ln w="25400">
            <a:solidFill>
              <a:srgbClr val="DFA1FD"/>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5A23EE-092B-B11D-264E-C0D06C3C3EFA}"/>
              </a:ext>
            </a:extLst>
          </p:cNvPr>
          <p:cNvSpPr txBox="1"/>
          <p:nvPr/>
        </p:nvSpPr>
        <p:spPr>
          <a:xfrm>
            <a:off x="4814073" y="1728537"/>
            <a:ext cx="1570154" cy="923330"/>
          </a:xfrm>
          <a:prstGeom prst="rect">
            <a:avLst/>
          </a:prstGeom>
          <a:noFill/>
        </p:spPr>
        <p:txBody>
          <a:bodyPr wrap="square" rtlCol="0">
            <a:spAutoFit/>
          </a:bodyPr>
          <a:lstStyle/>
          <a:p>
            <a:r>
              <a:rPr lang="en-US" dirty="0">
                <a:solidFill>
                  <a:srgbClr val="3081FF"/>
                </a:solidFill>
              </a:rPr>
              <a:t>Eastern and South-Eastern Asia</a:t>
            </a:r>
          </a:p>
        </p:txBody>
      </p:sp>
      <p:cxnSp>
        <p:nvCxnSpPr>
          <p:cNvPr id="10" name="Straight Arrow Connector 9">
            <a:extLst>
              <a:ext uri="{FF2B5EF4-FFF2-40B4-BE49-F238E27FC236}">
                <a16:creationId xmlns:a16="http://schemas.microsoft.com/office/drawing/2014/main" id="{E6324BE4-D3DE-B2DA-E417-EADCBDA9F872}"/>
              </a:ext>
            </a:extLst>
          </p:cNvPr>
          <p:cNvCxnSpPr>
            <a:cxnSpLocks/>
          </p:cNvCxnSpPr>
          <p:nvPr/>
        </p:nvCxnSpPr>
        <p:spPr>
          <a:xfrm>
            <a:off x="5599150" y="2415209"/>
            <a:ext cx="288744" cy="1423248"/>
          </a:xfrm>
          <a:prstGeom prst="straightConnector1">
            <a:avLst/>
          </a:prstGeom>
          <a:ln w="25400">
            <a:solidFill>
              <a:srgbClr val="3081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F88B28-D233-8692-3D9A-B3EB26E5ADF2}"/>
              </a:ext>
            </a:extLst>
          </p:cNvPr>
          <p:cNvSpPr txBox="1"/>
          <p:nvPr/>
        </p:nvSpPr>
        <p:spPr>
          <a:xfrm>
            <a:off x="6384227" y="2263896"/>
            <a:ext cx="1570154" cy="646331"/>
          </a:xfrm>
          <a:prstGeom prst="rect">
            <a:avLst/>
          </a:prstGeom>
          <a:noFill/>
        </p:spPr>
        <p:txBody>
          <a:bodyPr wrap="square" rtlCol="0">
            <a:spAutoFit/>
          </a:bodyPr>
          <a:lstStyle/>
          <a:p>
            <a:r>
              <a:rPr lang="en-US" dirty="0">
                <a:solidFill>
                  <a:srgbClr val="2FD9FF"/>
                </a:solidFill>
              </a:rPr>
              <a:t>Central and Southern Asia</a:t>
            </a:r>
          </a:p>
        </p:txBody>
      </p:sp>
      <p:cxnSp>
        <p:nvCxnSpPr>
          <p:cNvPr id="12" name="Straight Arrow Connector 11">
            <a:extLst>
              <a:ext uri="{FF2B5EF4-FFF2-40B4-BE49-F238E27FC236}">
                <a16:creationId xmlns:a16="http://schemas.microsoft.com/office/drawing/2014/main" id="{F76028B7-2C7E-124C-0FE8-70E38F793B65}"/>
              </a:ext>
            </a:extLst>
          </p:cNvPr>
          <p:cNvCxnSpPr>
            <a:cxnSpLocks/>
          </p:cNvCxnSpPr>
          <p:nvPr/>
        </p:nvCxnSpPr>
        <p:spPr>
          <a:xfrm>
            <a:off x="7026923" y="2910227"/>
            <a:ext cx="142381" cy="759565"/>
          </a:xfrm>
          <a:prstGeom prst="straightConnector1">
            <a:avLst/>
          </a:prstGeom>
          <a:ln w="25400">
            <a:solidFill>
              <a:srgbClr val="2FD9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4A6D29-9475-CE8D-D7DC-79ADE6B92036}"/>
              </a:ext>
            </a:extLst>
          </p:cNvPr>
          <p:cNvSpPr txBox="1"/>
          <p:nvPr/>
        </p:nvSpPr>
        <p:spPr>
          <a:xfrm>
            <a:off x="7877673" y="1563740"/>
            <a:ext cx="1877558" cy="646331"/>
          </a:xfrm>
          <a:prstGeom prst="rect">
            <a:avLst/>
          </a:prstGeom>
          <a:noFill/>
        </p:spPr>
        <p:txBody>
          <a:bodyPr wrap="square" rtlCol="0">
            <a:spAutoFit/>
          </a:bodyPr>
          <a:lstStyle/>
          <a:p>
            <a:r>
              <a:rPr lang="en-US" dirty="0">
                <a:solidFill>
                  <a:srgbClr val="B43C51"/>
                </a:solidFill>
              </a:rPr>
              <a:t>Europe &amp; Northern America</a:t>
            </a:r>
          </a:p>
        </p:txBody>
      </p:sp>
      <p:cxnSp>
        <p:nvCxnSpPr>
          <p:cNvPr id="19" name="Straight Arrow Connector 18">
            <a:extLst>
              <a:ext uri="{FF2B5EF4-FFF2-40B4-BE49-F238E27FC236}">
                <a16:creationId xmlns:a16="http://schemas.microsoft.com/office/drawing/2014/main" id="{BB8E6126-8A54-1952-88B4-95EB7DF7F636}"/>
              </a:ext>
            </a:extLst>
          </p:cNvPr>
          <p:cNvCxnSpPr>
            <a:cxnSpLocks/>
          </p:cNvCxnSpPr>
          <p:nvPr/>
        </p:nvCxnSpPr>
        <p:spPr>
          <a:xfrm>
            <a:off x="8725981" y="2229740"/>
            <a:ext cx="248662" cy="1805812"/>
          </a:xfrm>
          <a:prstGeom prst="straightConnector1">
            <a:avLst/>
          </a:prstGeom>
          <a:ln w="25400">
            <a:solidFill>
              <a:srgbClr val="B43C5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1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7775F0A5-5FC5-910A-14D8-EE4DA3AC8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593" y="751955"/>
            <a:ext cx="8089816" cy="6010595"/>
          </a:xfrm>
          <a:prstGeom prst="rect">
            <a:avLst/>
          </a:prstGeom>
        </p:spPr>
      </p:pic>
      <p:sp>
        <p:nvSpPr>
          <p:cNvPr id="6" name="TextBox 5">
            <a:extLst>
              <a:ext uri="{FF2B5EF4-FFF2-40B4-BE49-F238E27FC236}">
                <a16:creationId xmlns:a16="http://schemas.microsoft.com/office/drawing/2014/main" id="{A2261EC8-F045-3E51-B69A-6D9E29AB6D21}"/>
              </a:ext>
            </a:extLst>
          </p:cNvPr>
          <p:cNvSpPr txBox="1"/>
          <p:nvPr/>
        </p:nvSpPr>
        <p:spPr>
          <a:xfrm>
            <a:off x="515007" y="1790939"/>
            <a:ext cx="2837793" cy="2862322"/>
          </a:xfrm>
          <a:prstGeom prst="rect">
            <a:avLst/>
          </a:prstGeom>
          <a:noFill/>
        </p:spPr>
        <p:txBody>
          <a:bodyPr wrap="square">
            <a:spAutoFit/>
          </a:bodyPr>
          <a:lstStyle/>
          <a:p>
            <a:r>
              <a:rPr lang="en-GB" sz="2000" b="0" i="0" dirty="0">
                <a:solidFill>
                  <a:srgbClr val="000000"/>
                </a:solidFill>
                <a:effectLst/>
              </a:rPr>
              <a:t>Two-thirds of the projected increase in global population through 2050 will be driven by the momentum of past growth, which is embedded in the youthful age structure of the current population </a:t>
            </a:r>
            <a:endParaRPr lang="en-US" sz="2000" dirty="0"/>
          </a:p>
        </p:txBody>
      </p:sp>
      <p:sp>
        <p:nvSpPr>
          <p:cNvPr id="2" name="Title 1">
            <a:extLst>
              <a:ext uri="{FF2B5EF4-FFF2-40B4-BE49-F238E27FC236}">
                <a16:creationId xmlns:a16="http://schemas.microsoft.com/office/drawing/2014/main" id="{ADC53132-3CB3-583A-CA4D-CE1487BE42B1}"/>
              </a:ext>
            </a:extLst>
          </p:cNvPr>
          <p:cNvSpPr>
            <a:spLocks noGrp="1"/>
          </p:cNvSpPr>
          <p:nvPr>
            <p:ph type="title"/>
          </p:nvPr>
        </p:nvSpPr>
        <p:spPr>
          <a:xfrm>
            <a:off x="4666592" y="314077"/>
            <a:ext cx="6687207" cy="747148"/>
          </a:xfrm>
        </p:spPr>
        <p:txBody>
          <a:bodyPr>
            <a:noAutofit/>
          </a:bodyPr>
          <a:lstStyle/>
          <a:p>
            <a:r>
              <a:rPr lang="en-US" sz="2000" b="1" dirty="0">
                <a:solidFill>
                  <a:srgbClr val="62406D"/>
                </a:solidFill>
                <a:latin typeface="Arial" panose="020B0604020202020204" pitchFamily="34" charset="0"/>
              </a:rPr>
              <a:t>Projected size of the world’s population, medium projection and momentum scenario, 2022-2100</a:t>
            </a:r>
            <a:endParaRPr lang="en-US" sz="2000" dirty="0"/>
          </a:p>
        </p:txBody>
      </p:sp>
    </p:spTree>
    <p:extLst>
      <p:ext uri="{BB962C8B-B14F-4D97-AF65-F5344CB8AC3E}">
        <p14:creationId xmlns:p14="http://schemas.microsoft.com/office/powerpoint/2010/main" val="5716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6DD78-0682-ECF7-9422-08E2A1EE4E18}"/>
              </a:ext>
            </a:extLst>
          </p:cNvPr>
          <p:cNvPicPr>
            <a:picLocks noChangeAspect="1"/>
          </p:cNvPicPr>
          <p:nvPr/>
        </p:nvPicPr>
        <p:blipFill>
          <a:blip r:embed="rId2"/>
          <a:stretch>
            <a:fillRect/>
          </a:stretch>
        </p:blipFill>
        <p:spPr>
          <a:xfrm>
            <a:off x="4479364" y="784519"/>
            <a:ext cx="7458434" cy="6073481"/>
          </a:xfrm>
          <a:prstGeom prst="rect">
            <a:avLst/>
          </a:prstGeom>
        </p:spPr>
      </p:pic>
      <p:sp>
        <p:nvSpPr>
          <p:cNvPr id="5" name="Title 4">
            <a:extLst>
              <a:ext uri="{FF2B5EF4-FFF2-40B4-BE49-F238E27FC236}">
                <a16:creationId xmlns:a16="http://schemas.microsoft.com/office/drawing/2014/main" id="{ADE55210-F3DF-3911-2C14-777453EADF0F}"/>
              </a:ext>
            </a:extLst>
          </p:cNvPr>
          <p:cNvSpPr>
            <a:spLocks noGrp="1"/>
          </p:cNvSpPr>
          <p:nvPr>
            <p:ph type="title"/>
          </p:nvPr>
        </p:nvSpPr>
        <p:spPr>
          <a:xfrm>
            <a:off x="4479364" y="73572"/>
            <a:ext cx="7344774" cy="620112"/>
          </a:xfrm>
        </p:spPr>
        <p:txBody>
          <a:bodyPr>
            <a:noAutofit/>
          </a:bodyPr>
          <a:lstStyle/>
          <a:p>
            <a:br>
              <a:rPr lang="en-US" sz="2000" b="0" i="0" u="none" strike="noStrike" baseline="0" dirty="0">
                <a:solidFill>
                  <a:srgbClr val="000000"/>
                </a:solidFill>
                <a:latin typeface="Times New Roman" panose="02020603050405020304" pitchFamily="18" charset="0"/>
              </a:rPr>
            </a:br>
            <a:r>
              <a:rPr lang="en-US" sz="2000" b="1" i="0" u="none" strike="noStrike" baseline="0" dirty="0">
                <a:solidFill>
                  <a:srgbClr val="62406D"/>
                </a:solidFill>
                <a:latin typeface="Arial" panose="020B0604020202020204" pitchFamily="34" charset="0"/>
              </a:rPr>
              <a:t>Share of the population aged 65 years or above </a:t>
            </a:r>
            <a:r>
              <a:rPr lang="en-US" sz="2000" b="1" dirty="0">
                <a:solidFill>
                  <a:srgbClr val="62406D"/>
                </a:solidFill>
                <a:latin typeface="Arial" panose="020B0604020202020204" pitchFamily="34" charset="0"/>
              </a:rPr>
              <a:t>by SDG region, 2022 and 2050</a:t>
            </a:r>
            <a:br>
              <a:rPr lang="en-US" sz="2000" b="0" i="0" u="none" strike="noStrike" baseline="0" dirty="0">
                <a:solidFill>
                  <a:srgbClr val="000000"/>
                </a:solidFill>
                <a:latin typeface="Times New Roman" panose="02020603050405020304" pitchFamily="18" charset="0"/>
              </a:rPr>
            </a:br>
            <a:endParaRPr lang="en-US" sz="2000" dirty="0"/>
          </a:p>
        </p:txBody>
      </p:sp>
      <p:sp>
        <p:nvSpPr>
          <p:cNvPr id="7" name="TextBox 6">
            <a:extLst>
              <a:ext uri="{FF2B5EF4-FFF2-40B4-BE49-F238E27FC236}">
                <a16:creationId xmlns:a16="http://schemas.microsoft.com/office/drawing/2014/main" id="{F80FE8B5-B177-1842-5759-07D5757617FB}"/>
              </a:ext>
            </a:extLst>
          </p:cNvPr>
          <p:cNvSpPr txBox="1"/>
          <p:nvPr/>
        </p:nvSpPr>
        <p:spPr>
          <a:xfrm>
            <a:off x="353951" y="900463"/>
            <a:ext cx="3693794" cy="5324535"/>
          </a:xfrm>
          <a:prstGeom prst="rect">
            <a:avLst/>
          </a:prstGeom>
          <a:noFill/>
        </p:spPr>
        <p:txBody>
          <a:bodyPr wrap="square">
            <a:spAutoFit/>
          </a:bodyPr>
          <a:lstStyle/>
          <a:p>
            <a:pPr>
              <a:spcAft>
                <a:spcPts val="0"/>
              </a:spcAft>
            </a:pPr>
            <a:r>
              <a:rPr lang="en-US" sz="2000" kern="100" dirty="0">
                <a:effectLst/>
                <a:ea typeface="宋体" panose="02010600030101010101" pitchFamily="2" charset="-122"/>
              </a:rPr>
              <a:t>The world’s population will experience unprecedented ageing in the coming decades </a:t>
            </a:r>
          </a:p>
          <a:p>
            <a:pPr marL="342900" indent="-342900">
              <a:spcAft>
                <a:spcPts val="0"/>
              </a:spcAft>
              <a:buFont typeface="Arial" panose="020B0604020202020204" pitchFamily="34" charset="0"/>
              <a:buChar char="•"/>
            </a:pPr>
            <a:endParaRPr lang="en-US" sz="2000" kern="100" dirty="0">
              <a:effectLst/>
              <a:ea typeface="宋体" panose="02010600030101010101" pitchFamily="2" charset="-122"/>
            </a:endParaRPr>
          </a:p>
          <a:p>
            <a:r>
              <a:rPr lang="en-US" sz="2000" b="0" i="0" u="none" strike="noStrike" baseline="0" dirty="0">
                <a:solidFill>
                  <a:srgbClr val="000000"/>
                </a:solidFill>
              </a:rPr>
              <a:t>The share of global population at ages 65 and above is projected to rise from 10 per cent in 2022 to 16 per cent in 2050</a:t>
            </a:r>
          </a:p>
          <a:p>
            <a:pPr marL="342900" indent="-342900">
              <a:spcAft>
                <a:spcPts val="0"/>
              </a:spcAft>
              <a:buFont typeface="Arial" panose="020B0604020202020204" pitchFamily="34" charset="0"/>
              <a:buChar char="•"/>
            </a:pPr>
            <a:endParaRPr lang="en-US" sz="2000" kern="100" dirty="0">
              <a:effectLst/>
              <a:ea typeface="宋体" panose="02010600030101010101" pitchFamily="2" charset="-122"/>
            </a:endParaRPr>
          </a:p>
          <a:p>
            <a:pPr>
              <a:spcAft>
                <a:spcPts val="0"/>
              </a:spcAft>
            </a:pPr>
            <a:r>
              <a:rPr lang="en-US" sz="2000" kern="100" dirty="0">
                <a:effectLst/>
                <a:ea typeface="宋体" panose="02010600030101010101" pitchFamily="2" charset="-122"/>
              </a:rPr>
              <a:t>In several SDG regions, the share of older persons is projected to more than double between now and 2050</a:t>
            </a:r>
          </a:p>
          <a:p>
            <a:pPr marL="342900" indent="-342900">
              <a:spcAft>
                <a:spcPts val="0"/>
              </a:spcAft>
              <a:buFont typeface="Arial" panose="020B0604020202020204" pitchFamily="34" charset="0"/>
              <a:buChar char="•"/>
            </a:pPr>
            <a:endParaRPr lang="en-US" sz="2000" kern="100" dirty="0">
              <a:effectLst/>
              <a:ea typeface="宋体" panose="02010600030101010101" pitchFamily="2" charset="-122"/>
            </a:endParaRPr>
          </a:p>
          <a:p>
            <a:pPr>
              <a:spcAft>
                <a:spcPts val="0"/>
              </a:spcAft>
            </a:pPr>
            <a:r>
              <a:rPr lang="en-US" sz="2000" kern="100" dirty="0">
                <a:effectLst/>
                <a:ea typeface="宋体" panose="02010600030101010101" pitchFamily="2" charset="-122"/>
              </a:rPr>
              <a:t>By 2050, one in four persons living in Europe or Northern America will be aged 65 or higher</a:t>
            </a:r>
            <a:endParaRPr lang="zh-CN" sz="2000" kern="100" dirty="0">
              <a:effectLst/>
              <a:ea typeface="宋体" panose="02010600030101010101" pitchFamily="2" charset="-122"/>
            </a:endParaRPr>
          </a:p>
        </p:txBody>
      </p:sp>
    </p:spTree>
    <p:extLst>
      <p:ext uri="{BB962C8B-B14F-4D97-AF65-F5344CB8AC3E}">
        <p14:creationId xmlns:p14="http://schemas.microsoft.com/office/powerpoint/2010/main" val="2481836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7CBA8D42293C4CBB9995E220AE7B33" ma:contentTypeVersion="16" ma:contentTypeDescription="Create a new document." ma:contentTypeScope="" ma:versionID="e4c5868538eb99abae6f9f43ba481d68">
  <xsd:schema xmlns:xsd="http://www.w3.org/2001/XMLSchema" xmlns:xs="http://www.w3.org/2001/XMLSchema" xmlns:p="http://schemas.microsoft.com/office/2006/metadata/properties" xmlns:ns2="dd2e39f4-13a4-408e-abd8-6c2264c577de" xmlns:ns3="8bde3967-4b29-49c8-add0-1b77de203898" xmlns:ns4="985ec44e-1bab-4c0b-9df0-6ba128686fc9" targetNamespace="http://schemas.microsoft.com/office/2006/metadata/properties" ma:root="true" ma:fieldsID="5f0401c3385d9cd226e4d421f2617ff6" ns2:_="" ns3:_="" ns4:_="">
    <xsd:import namespace="dd2e39f4-13a4-408e-abd8-6c2264c577de"/>
    <xsd:import namespace="8bde3967-4b29-49c8-add0-1b77de203898"/>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e39f4-13a4-408e-abd8-6c2264c577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acf1ba7-80ab-4c2a-a2b5-789b82de11d4}"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2e39f4-13a4-408e-abd8-6c2264c577de">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80A9B9D4-FB12-4796-BE74-69456EEAA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e39f4-13a4-408e-abd8-6c2264c577de"/>
    <ds:schemaRef ds:uri="8bde3967-4b29-49c8-add0-1b77de203898"/>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C06BD-AECE-4FB7-A219-7FD1AB8E5B99}">
  <ds:schemaRefs>
    <ds:schemaRef ds:uri="http://schemas.microsoft.com/sharepoint/v3/contenttype/forms"/>
  </ds:schemaRefs>
</ds:datastoreItem>
</file>

<file path=customXml/itemProps3.xml><?xml version="1.0" encoding="utf-8"?>
<ds:datastoreItem xmlns:ds="http://schemas.openxmlformats.org/officeDocument/2006/customXml" ds:itemID="{AA92EE86-81BC-4E4B-A4E8-5572A7D647C7}">
  <ds:schemaRefs>
    <ds:schemaRef ds:uri="http://schemas.openxmlformats.org/package/2006/metadata/core-properties"/>
    <ds:schemaRef ds:uri="http://purl.org/dc/terms/"/>
    <ds:schemaRef ds:uri="http://purl.org/dc/elements/1.1/"/>
    <ds:schemaRef ds:uri="dd2e39f4-13a4-408e-abd8-6c2264c577de"/>
    <ds:schemaRef ds:uri="985ec44e-1bab-4c0b-9df0-6ba128686fc9"/>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8bde3967-4b29-49c8-add0-1b77de20389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1095</TotalTime>
  <Words>718</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WordVisi_MSFontService</vt:lpstr>
      <vt:lpstr>Arial</vt:lpstr>
      <vt:lpstr>Calibri</vt:lpstr>
      <vt:lpstr>Calibri Light</vt:lpstr>
      <vt:lpstr>Times New Roman</vt:lpstr>
      <vt:lpstr>Office Theme</vt:lpstr>
      <vt:lpstr>Key findings of World Population Prospects 2022</vt:lpstr>
      <vt:lpstr>PowerPoint Presentation</vt:lpstr>
      <vt:lpstr>Global population size and annual growth rate: estimates, 1950-2022, and medium projection with 95 per cent prediction intervals, 2022-2050 </vt:lpstr>
      <vt:lpstr>Total fertility rate by country or area, 2021</vt:lpstr>
      <vt:lpstr>Global population size: estimates, 1950-2022, and medium projection with 80 &amp; 95 per cent prediction intervals, 2022-2100 </vt:lpstr>
      <vt:lpstr>Countries ranked by contribution to projected global population growth between 2022 and 2050, according to the medium projection</vt:lpstr>
      <vt:lpstr>Population by SDG region: estimates, 1950-2022, and medium projection with 95 per cent prediction intervals, 2022-2100 </vt:lpstr>
      <vt:lpstr>Projected size of the world’s population, medium projection and momentum scenario, 2022-2100</vt:lpstr>
      <vt:lpstr> Share of the population aged 65 years or above by SDG region, 2022 and 2050 </vt:lpstr>
      <vt:lpstr>Two components of total population change, by income group, from 1950-1960 to 2040-2050 </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or system</dc:title>
  <dc:creator>Danan Gu</dc:creator>
  <cp:lastModifiedBy>Bintou Papoute Ouedraogo</cp:lastModifiedBy>
  <cp:revision>30</cp:revision>
  <dcterms:created xsi:type="dcterms:W3CDTF">2022-06-30T13:05:22Z</dcterms:created>
  <dcterms:modified xsi:type="dcterms:W3CDTF">2022-07-19T17:47:48Z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0x0101004F7CBA8D42293C4CBB9995E220AE7B33</vt:lpwstr>
  </property>
  <property fmtid="{D5CDD505-2E9C-101B-9397-08002B2CF9AE}" pid="3" name="MediaServiceImageTags">
    <vt:lpwstr/>
  </property>
</Properties>
</file>